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3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05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77;g7190569ab9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78;g7190569ab9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423;g7190f1d5c8_2_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8370" name="Google Shape;424;g7190f1d5c8_2_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429;g71abfbad54_0_14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0418" name="Google Shape;430;g71abfbad54_0_1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450;g7190569ab9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62466" name="Google Shape;451;g7190569ab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 w="12700"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457;g7190569ab9_0_16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4514" name="Google Shape;458;g7190569ab9_0_16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473;g7190569ab9_0_18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6562" name="Google Shape;474;g7190569ab9_0_18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489;g7190569ab9_0_19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8610" name="Google Shape;490;g7190569ab9_0_19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508;g7190569ab9_0_21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0658" name="Google Shape;509;g7190569ab9_0_2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525;g71abfbad54_0_5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2706" name="Google Shape;526;g71abfbad54_0_5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539;g7190569ab9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74754" name="Google Shape;540;g7190569ab9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 w="12700"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546;g7190569ab9_0_23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6802" name="Google Shape;547;g7190569ab9_0_23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312;g7190569ab9_0_58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1986" name="Google Shape;313;g7190569ab9_0_5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561;g7190569ab9_0_24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8850" name="Google Shape;562;g7190569ab9_0_24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Google Shape;576;g7190569ab9_0_26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0898" name="Google Shape;577;g7190569ab9_0_26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594;g7190569ab9_0_28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2946" name="Google Shape;595;g7190569ab9_0_28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Google Shape;611;g7190569ab9_0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84994" name="Google Shape;612;g7190569ab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 w="12700"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Google Shape;618;g7190569ab9_0_31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7042" name="Google Shape;619;g7190569ab9_0_3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Google Shape;633;g7190569ab9_0_33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9090" name="Google Shape;634;g7190569ab9_0_33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648;g7190569ab9_0_34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1138" name="Google Shape;649;g7190569ab9_0_34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Google Shape;667;g7190569ab9_0_36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3186" name="Google Shape;668;g7190569ab9_0_36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Google Shape;685;g71abfbad54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95234" name="Google Shape;686;g71abfbad5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 w="12700"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Google Shape;692;g71abfbad54_0_7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7282" name="Google Shape;693;g71abfbad54_0_7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318;g7190569ab9_0_6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4034" name="Google Shape;319;g7190569ab9_0_6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Google Shape;707;g71abfbad54_0_10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9330" name="Google Shape;708;g71abfbad54_0_10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337;g7190569ab9_0_8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6082" name="Google Shape;338;g7190569ab9_0_8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350;g7190569ab9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 tIns="45700" bIns="45700"/>
          <a:lstStyle/>
          <a:p>
            <a:pPr marL="0" indent="0" eaLnBrk="1" hangingPunct="1">
              <a:buSzPts val="14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48130" name="Google Shape;351;g7190569ab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 w="12700"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357;g7190569ab9_0_98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0178" name="Google Shape;358;g7190569ab9_0_9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372;g7190569ab9_0_11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2226" name="Google Shape;373;g7190569ab9_0_1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389;g7190569ab9_0_128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4274" name="Google Shape;390;g7190569ab9_0_12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406;g7190569ab9_0_14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6322" name="Google Shape;407;g7190569ab9_0_14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fr-FR" sz="1100" smtClean="0">
                <a:latin typeface="Arial" charset="0"/>
                <a:cs typeface="Arial" charset="0"/>
              </a:rPr>
              <a:t>Ajouter le lien de l’étude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rticle - 3 colonnes">
  <p:cSld name="Article - 3 colonne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;p13"/>
          <p:cNvSpPr>
            <a:spLocks noChangeArrowheads="1"/>
          </p:cNvSpPr>
          <p:nvPr/>
        </p:nvSpPr>
        <p:spPr bwMode="auto">
          <a:xfrm>
            <a:off x="496888" y="568325"/>
            <a:ext cx="46037" cy="741363"/>
          </a:xfrm>
          <a:prstGeom prst="rect">
            <a:avLst/>
          </a:prstGeom>
          <a:solidFill>
            <a:srgbClr val="85C93B"/>
          </a:solidFill>
          <a:ln w="9525">
            <a:solidFill>
              <a:srgbClr val="85C93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fr-FR">
              <a:solidFill>
                <a:srgbClr val="85C93B"/>
              </a:solidFill>
            </a:endParaRPr>
          </a:p>
        </p:txBody>
      </p:sp>
      <p:sp>
        <p:nvSpPr>
          <p:cNvPr id="7" name="Google Shape;56;p13"/>
          <p:cNvSpPr>
            <a:spLocks noChangeArrowheads="1"/>
          </p:cNvSpPr>
          <p:nvPr/>
        </p:nvSpPr>
        <p:spPr bwMode="auto">
          <a:xfrm flipH="1">
            <a:off x="9097963" y="0"/>
            <a:ext cx="46037" cy="5143500"/>
          </a:xfrm>
          <a:prstGeom prst="rect">
            <a:avLst/>
          </a:prstGeom>
          <a:solidFill>
            <a:srgbClr val="85C93B"/>
          </a:solidFill>
          <a:ln w="9525">
            <a:solidFill>
              <a:srgbClr val="85C93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Google Shape;57;p1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5370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90425" y="519387"/>
            <a:ext cx="5655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68575" rIns="68575" bIns="68575" anchor="ctr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>
                <a:solidFill>
                  <a:srgbClr val="85C93B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690425" y="1573054"/>
            <a:ext cx="22572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68575" rIns="68575" bIns="68575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5C93B"/>
              </a:buClr>
              <a:buSzPts val="1800"/>
              <a:buFont typeface="Titillium Web"/>
              <a:buNone/>
              <a:defRPr sz="1800" i="0"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3410917" y="1573054"/>
            <a:ext cx="22572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68575" rIns="68575" bIns="68575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C93B"/>
              </a:buClr>
              <a:buSzPts val="1800"/>
              <a:buFont typeface="Titillium Web"/>
              <a:buNone/>
              <a:defRPr sz="1800"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6131408" y="1573054"/>
            <a:ext cx="2257200" cy="29460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68575" rIns="68575" bIns="68575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C93B"/>
              </a:buClr>
              <a:buSzPts val="1800"/>
              <a:buFont typeface="Arial"/>
              <a:buChar char="•"/>
              <a:defRPr sz="1800"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fr-FR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47DA114A-0968-467C-AEE3-0DBB4F9945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B70E0D32-0A0A-419C-9907-762505AEB902}" type="slidenum">
              <a:rPr lang="fr-FR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‹N°›</a:t>
            </a:fld>
            <a:endParaRPr lang="fr-FR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76" r:id="rId8"/>
    <p:sldLayoutId id="2147483668" r:id="rId9"/>
    <p:sldLayoutId id="2147483667" r:id="rId10"/>
    <p:sldLayoutId id="214748366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quizzyourself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hyperlink" Target="https://framateam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pad.org/fr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intl/fr/docs/about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olibris-outilslibres.org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ostux.pw" TargetMode="External"/><Relationship Id="rId5" Type="http://schemas.openxmlformats.org/officeDocument/2006/relationships/hyperlink" Target="https://www.zaclys.com" TargetMode="External"/><Relationship Id="rId4" Type="http://schemas.openxmlformats.org/officeDocument/2006/relationships/hyperlink" Target="https://degooglisons-internet.org/fr/list" TargetMode="Externa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hyperlink" Target="https://framaboard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hyperlink" Target="https://trello.com/?truid=tr525265-3ef6-80d1-d798-93cc7787b66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ons.org/fr/find" TargetMode="External"/><Relationship Id="rId3" Type="http://schemas.openxmlformats.org/officeDocument/2006/relationships/hyperlink" Target="https://nextcloud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drive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acartes.cc/faire-ensemble/recette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framatalk.org/accueil/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skype.com/fr/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solidatech.fr/equiper/logiciels-et-solutions-en-ligne/zoom-meetings-p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80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Google Shape;81;p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388" y="550863"/>
            <a:ext cx="52228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Google Shape;82;p17"/>
          <p:cNvSpPr txBox="1">
            <a:spLocks noChangeArrowheads="1"/>
          </p:cNvSpPr>
          <p:nvPr/>
        </p:nvSpPr>
        <p:spPr bwMode="auto">
          <a:xfrm>
            <a:off x="0" y="2538413"/>
            <a:ext cx="91440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ts val="4500"/>
              <a:buFont typeface="Arial" charset="0"/>
              <a:buNone/>
            </a:pPr>
            <a:r>
              <a:rPr lang="fr-FR" sz="45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fr-FR" sz="45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endParaRPr lang="fr-FR" sz="45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algn="ctr">
              <a:buClr>
                <a:srgbClr val="000000"/>
              </a:buClr>
              <a:buSzPts val="4500"/>
              <a:buFont typeface="Arial" charset="0"/>
              <a:buNone/>
            </a:pPr>
            <a:r>
              <a:rPr lang="fr-FR" sz="45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Collaborer grâce aux outils numériques</a:t>
            </a:r>
          </a:p>
        </p:txBody>
      </p:sp>
      <p:pic>
        <p:nvPicPr>
          <p:cNvPr id="18436" name="Google Shape;83;p1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5450" y="4638675"/>
            <a:ext cx="9334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Google Shape;426;p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152400"/>
            <a:ext cx="64404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Google Shape;427;p36"/>
          <p:cNvSpPr txBox="1">
            <a:spLocks noChangeArrowheads="1"/>
          </p:cNvSpPr>
          <p:nvPr/>
        </p:nvSpPr>
        <p:spPr bwMode="auto">
          <a:xfrm>
            <a:off x="4476750" y="700088"/>
            <a:ext cx="3279775" cy="145415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fr-FR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/>
              <a:t>Rendez vous sur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quizzyourself.com</a:t>
            </a:r>
            <a:endParaRPr lang="fr-FR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/>
              <a:t>CODE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2400"/>
              <a:t>pana1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393" name="Google Shape;432;p37"/>
          <p:cNvCxnSpPr>
            <a:cxnSpLocks noChangeShapeType="1"/>
          </p:cNvCxnSpPr>
          <p:nvPr/>
        </p:nvCxnSpPr>
        <p:spPr bwMode="auto">
          <a:xfrm>
            <a:off x="4572000" y="1244600"/>
            <a:ext cx="0" cy="2914650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59394" name="Google Shape;433;p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Google Shape;434;p37"/>
          <p:cNvSpPr txBox="1">
            <a:spLocks noChangeArrowheads="1"/>
          </p:cNvSpPr>
          <p:nvPr/>
        </p:nvSpPr>
        <p:spPr bwMode="auto">
          <a:xfrm>
            <a:off x="0" y="33338"/>
            <a:ext cx="91440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ET...GARDER LE LIEN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DISTANCE</a:t>
            </a:r>
            <a:endParaRPr lang="fr-FR" sz="1100">
              <a:solidFill>
                <a:srgbClr val="4E4E99"/>
              </a:solidFill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37"/>
          <p:cNvSpPr txBox="1"/>
          <p:nvPr/>
        </p:nvSpPr>
        <p:spPr>
          <a:xfrm>
            <a:off x="5175250" y="1244600"/>
            <a:ext cx="33734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CES OUTILS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multi-canal : équipe complète, équipe restreinte, conversations privées...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97" name="Google Shape;436;p37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59398" name="Google Shape;437;p37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59405" name="Google Shape;438;p37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59406" name="Google Shape;439;p37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59408" name="Google Shape;440;p37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09" name="Google Shape;441;p37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59407" name="Google Shape;442;p37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9399" name="Google Shape;443;p37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175" y="1187450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Google Shape;444;p37"/>
          <p:cNvSpPr>
            <a:spLocks noChangeArrowheads="1"/>
          </p:cNvSpPr>
          <p:nvPr/>
        </p:nvSpPr>
        <p:spPr bwMode="auto">
          <a:xfrm>
            <a:off x="2146300" y="1065213"/>
            <a:ext cx="19335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LIBRE </a:t>
            </a:r>
          </a:p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Framateam</a:t>
            </a:r>
            <a:endParaRPr lang="fr-FR" b="1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401" name="Google Shape;445;p37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950" y="3624263"/>
            <a:ext cx="1485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Google Shape;446;p37"/>
          <p:cNvSpPr>
            <a:spLocks noChangeArrowheads="1"/>
          </p:cNvSpPr>
          <p:nvPr/>
        </p:nvSpPr>
        <p:spPr bwMode="auto">
          <a:xfrm>
            <a:off x="2316163" y="3478213"/>
            <a:ext cx="19335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Propriétaire </a:t>
            </a:r>
          </a:p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WhatsApp</a:t>
            </a:r>
          </a:p>
        </p:txBody>
      </p:sp>
      <p:pic>
        <p:nvPicPr>
          <p:cNvPr id="59403" name="Google Shape;447;p37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400" y="2571750"/>
            <a:ext cx="1905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Google Shape;448;p37"/>
          <p:cNvSpPr>
            <a:spLocks noChangeArrowheads="1"/>
          </p:cNvSpPr>
          <p:nvPr/>
        </p:nvSpPr>
        <p:spPr bwMode="auto">
          <a:xfrm>
            <a:off x="2363788" y="2365375"/>
            <a:ext cx="19335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Propriétaire </a:t>
            </a:r>
          </a:p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WhatsApp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Google Shape;453;p38"/>
          <p:cNvPicPr preferRelativeResize="0">
            <a:picLocks noChangeAspect="1" noChangeArrowheads="1"/>
          </p:cNvPicPr>
          <p:nvPr/>
        </p:nvPicPr>
        <p:blipFill>
          <a:blip r:embed="rId3"/>
          <a:srcRect t="4872" b="126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Google Shape;454;p38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E4E99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fr-FR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1443" name="Google Shape;455;p38"/>
          <p:cNvSpPr txBox="1">
            <a:spLocks noChangeArrowheads="1"/>
          </p:cNvSpPr>
          <p:nvPr/>
        </p:nvSpPr>
        <p:spPr bwMode="auto">
          <a:xfrm>
            <a:off x="287338" y="1727200"/>
            <a:ext cx="85820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RÉDIGER DES DOCUMENTS À PLUSIEURS</a:t>
            </a:r>
            <a:endParaRPr lang="fr-FR"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460;p39"/>
          <p:cNvSpPr txBox="1"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RÉDIGER DES DOCUMENTS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PLUSIEURS</a:t>
            </a:r>
            <a:endParaRPr lang="fr-FR" sz="1100">
              <a:solidFill>
                <a:srgbClr val="4E4E99"/>
              </a:solidFill>
            </a:endParaRPr>
          </a:p>
        </p:txBody>
      </p:sp>
      <p:sp>
        <p:nvSpPr>
          <p:cNvPr id="63490" name="Google Shape;461;p39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MÉTHODE</a:t>
            </a:r>
            <a:endParaRPr lang="fr-FR" sz="1500" b="1" u="sng"/>
          </a:p>
        </p:txBody>
      </p:sp>
      <p:sp>
        <p:nvSpPr>
          <p:cNvPr id="462" name="Google Shape;462;p39"/>
          <p:cNvSpPr txBox="1"/>
          <p:nvPr/>
        </p:nvSpPr>
        <p:spPr>
          <a:xfrm>
            <a:off x="784225" y="1250950"/>
            <a:ext cx="3373438" cy="225742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POURQUOI ? 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Rédiger des documents de manière collaboratifs comme si nous étions en présentiel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éviter de multiplier les versions d’un même document envoyé par mail à chaque modification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9"/>
          <p:cNvSpPr txBox="1"/>
          <p:nvPr/>
        </p:nvSpPr>
        <p:spPr>
          <a:xfrm>
            <a:off x="4718050" y="1250950"/>
            <a:ext cx="3373438" cy="1754188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DANS QUELS CAS UTILISER UN PAD*?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rédiger des brouillons de documents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des ordres du jour et comptes rendus de réunions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des documents dont le sujet nécessite d’impliquer plusieurs personnes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93" name="Google Shape;464;p39"/>
          <p:cNvSpPr txBox="1">
            <a:spLocks noChangeArrowheads="1"/>
          </p:cNvSpPr>
          <p:nvPr/>
        </p:nvSpPr>
        <p:spPr bwMode="auto">
          <a:xfrm>
            <a:off x="898525" y="4337050"/>
            <a:ext cx="76501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fr-FR" sz="1100" i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PAD*: Il s’agit d’un éditeur de texte collaboratif, en ligne - cf. slides suivantes. </a:t>
            </a:r>
          </a:p>
        </p:txBody>
      </p:sp>
      <p:pic>
        <p:nvPicPr>
          <p:cNvPr id="63494" name="Google Shape;465;p3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5" name="Google Shape;466;p39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63496" name="Google Shape;467;p39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63497" name="Google Shape;468;p39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63499" name="Google Shape;469;p39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00" name="Google Shape;470;p39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63498" name="Google Shape;471;p39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476;p40"/>
          <p:cNvSpPr txBox="1"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RÉDIGER DES DOCUMENTS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PLUSIEURS</a:t>
            </a:r>
            <a:endParaRPr lang="fr-FR" sz="1100">
              <a:solidFill>
                <a:srgbClr val="4E4E99"/>
              </a:solidFill>
            </a:endParaRPr>
          </a:p>
        </p:txBody>
      </p:sp>
      <p:sp>
        <p:nvSpPr>
          <p:cNvPr id="65538" name="Google Shape;477;p40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BONNE PRATIQUE</a:t>
            </a:r>
            <a:endParaRPr lang="fr-FR" sz="1500" b="1" u="sng"/>
          </a:p>
        </p:txBody>
      </p:sp>
      <p:sp>
        <p:nvSpPr>
          <p:cNvPr id="65539" name="Google Shape;478;p40"/>
          <p:cNvSpPr txBox="1">
            <a:spLocks noChangeArrowheads="1"/>
          </p:cNvSpPr>
          <p:nvPr/>
        </p:nvSpPr>
        <p:spPr bwMode="auto">
          <a:xfrm>
            <a:off x="898525" y="4337050"/>
            <a:ext cx="76501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fr-FR" sz="1100" i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PAD*: Il s’agit d’un éditeur de texte collaboratif, en ligne - cf. slides suivantes. </a:t>
            </a:r>
          </a:p>
        </p:txBody>
      </p:sp>
      <p:pic>
        <p:nvPicPr>
          <p:cNvPr id="65540" name="Google Shape;479;p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" name="Google Shape;480;p40"/>
          <p:cNvSpPr txBox="1"/>
          <p:nvPr/>
        </p:nvSpPr>
        <p:spPr>
          <a:xfrm>
            <a:off x="2674938" y="1371600"/>
            <a:ext cx="5167312" cy="808038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marL="342900" indent="-2794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800"/>
              <a:buFont typeface="Open Sans"/>
              <a:buChar char="●"/>
              <a:defRPr/>
            </a:pPr>
            <a:r>
              <a:rPr lang="fr" sz="18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Un PAD s’utilise aussi bien à distance qu’en présentiel !</a:t>
            </a:r>
            <a:endParaRPr sz="18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794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800"/>
              <a:buFont typeface="Open Sans"/>
              <a:buChar char="●"/>
              <a:defRPr/>
            </a:pPr>
            <a:r>
              <a:rPr lang="fr" sz="18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Définissez une personne responsable de la synthèse des modifications</a:t>
            </a:r>
            <a:endParaRPr sz="18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794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800"/>
              <a:buFont typeface="Open Sans"/>
              <a:buChar char="●"/>
              <a:defRPr/>
            </a:pPr>
            <a:r>
              <a:rPr lang="fr" sz="18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Pensez à définir une date butoire après laquelle il ne sera plus possible d’apporter de modifications au document</a:t>
            </a:r>
            <a:endParaRPr sz="18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542" name="Google Shape;481;p4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2066925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43" name="Google Shape;482;p40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65544" name="Google Shape;483;p40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65545" name="Google Shape;484;p40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65547" name="Google Shape;485;p40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548" name="Google Shape;486;p40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65546" name="Google Shape;487;p40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492;p41"/>
          <p:cNvSpPr txBox="1">
            <a:spLocks noChangeArrowheads="1"/>
          </p:cNvSpPr>
          <p:nvPr/>
        </p:nvSpPr>
        <p:spPr bwMode="auto">
          <a:xfrm>
            <a:off x="900113" y="1228725"/>
            <a:ext cx="31130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 LOGICIEL GRATUIT ET LIBRE : </a:t>
            </a:r>
            <a:r>
              <a:rPr lang="fr-FR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FRAMAPAD</a:t>
            </a:r>
            <a:endParaRPr lang="fr-FR" b="1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586" name="Google Shape;493;p4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1898650"/>
            <a:ext cx="28321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" name="Google Shape;494;p41"/>
          <p:cNvSpPr txBox="1"/>
          <p:nvPr/>
        </p:nvSpPr>
        <p:spPr>
          <a:xfrm>
            <a:off x="5075238" y="1228725"/>
            <a:ext cx="3373437" cy="218122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CET OUTIL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Documents éditables en temps réel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Possibilités d’écrire à plusieurs simultanément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Facilité de prise en main, d’utilisation et de partage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Accès aux mêmes fonctionnalités qu’un traitement de texte classique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outils Framasoft sont des logiciels dits </a:t>
            </a:r>
            <a:r>
              <a:rPr lang="fr" sz="1200" i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« libres »*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88" name="Google Shape;495;p41"/>
          <p:cNvSpPr txBox="1">
            <a:spLocks noChangeArrowheads="1"/>
          </p:cNvSpPr>
          <p:nvPr/>
        </p:nvSpPr>
        <p:spPr bwMode="auto">
          <a:xfrm>
            <a:off x="595313" y="3897313"/>
            <a:ext cx="3838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fr-FR" sz="1100" i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Logiciel libre* : un logiciel libre est un logiciel qui peut être utilisé, modifié et redistribué sans restriction par la personne à qui il a été distribué. </a:t>
            </a:r>
            <a:endParaRPr lang="fr-FR" sz="1100"/>
          </a:p>
        </p:txBody>
      </p:sp>
      <p:sp>
        <p:nvSpPr>
          <p:cNvPr id="67589" name="Google Shape;496;p41"/>
          <p:cNvSpPr txBox="1"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RÉDIGER DES DOCUMENTS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PLUSIEURS</a:t>
            </a:r>
            <a:endParaRPr lang="fr-FR" sz="1100">
              <a:solidFill>
                <a:srgbClr val="4E4E99"/>
              </a:solidFill>
            </a:endParaRPr>
          </a:p>
        </p:txBody>
      </p:sp>
      <p:pic>
        <p:nvPicPr>
          <p:cNvPr id="67590" name="Google Shape;497;p4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591" name="Google Shape;498;p41"/>
          <p:cNvCxnSpPr>
            <a:cxnSpLocks noChangeShapeType="1"/>
          </p:cNvCxnSpPr>
          <p:nvPr/>
        </p:nvCxnSpPr>
        <p:spPr bwMode="auto">
          <a:xfrm>
            <a:off x="4562475" y="1039813"/>
            <a:ext cx="9525" cy="3303587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67592" name="Google Shape;499;p41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67593" name="Google Shape;500;p41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67595" name="Google Shape;501;p41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67596" name="Google Shape;502;p41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67598" name="Google Shape;503;p4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599" name="Google Shape;504;p41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67597" name="Google Shape;505;p41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594" name="Google Shape;506;p41"/>
          <p:cNvSpPr txBox="1">
            <a:spLocks noChangeArrowheads="1"/>
          </p:cNvSpPr>
          <p:nvPr/>
        </p:nvSpPr>
        <p:spPr bwMode="auto">
          <a:xfrm>
            <a:off x="4975225" y="3467100"/>
            <a:ext cx="37274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sz="1100" b="1">
                <a:solidFill>
                  <a:srgbClr val="4E4E99"/>
                </a:solidFill>
              </a:rPr>
              <a:t>Sur les territoires des structures hébergent des solutions de rédaction de document collaboratif, n’hésitez pas à vous en rapprocher si vous en connaissez 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511;p42"/>
          <p:cNvSpPr txBox="1">
            <a:spLocks noChangeArrowheads="1"/>
          </p:cNvSpPr>
          <p:nvPr/>
        </p:nvSpPr>
        <p:spPr bwMode="auto">
          <a:xfrm>
            <a:off x="849313" y="1235075"/>
            <a:ext cx="31130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 LOGICIEL LE PLUS CONNU : </a:t>
            </a:r>
            <a:r>
              <a:rPr lang="fr-FR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GOOGLE DOCS</a:t>
            </a:r>
            <a:endParaRPr lang="fr-FR" b="1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5060950" y="1235075"/>
            <a:ext cx="3373438" cy="243522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CET OUTIL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Documents éditables en temps réel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d’écrire à plusieurs simultanément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Facilité de prise en main, d’utilisation et de partage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Outil intégré à une solution complète : stockage et archivage des documents créés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commenter les ajouts de texte des autres rédacteurs.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Version pro et sécurisée gratuite via Solidatech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635" name="Google Shape;513;p4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9363" y="2251075"/>
            <a:ext cx="21288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Google Shape;514;p42"/>
          <p:cNvSpPr txBox="1">
            <a:spLocks noChangeArrowheads="1"/>
          </p:cNvSpPr>
          <p:nvPr/>
        </p:nvSpPr>
        <p:spPr bwMode="auto">
          <a:xfrm>
            <a:off x="0" y="22225"/>
            <a:ext cx="914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RÉDIGER DES DOCUMENTS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PLUSIEURS</a:t>
            </a:r>
            <a:endParaRPr lang="fr-FR" sz="1100">
              <a:solidFill>
                <a:srgbClr val="4E4E99"/>
              </a:solidFill>
            </a:endParaRPr>
          </a:p>
        </p:txBody>
      </p:sp>
      <p:pic>
        <p:nvPicPr>
          <p:cNvPr id="69637" name="Google Shape;515;p4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638" name="Google Shape;516;p42"/>
          <p:cNvCxnSpPr>
            <a:cxnSpLocks noChangeShapeType="1"/>
          </p:cNvCxnSpPr>
          <p:nvPr/>
        </p:nvCxnSpPr>
        <p:spPr bwMode="auto">
          <a:xfrm>
            <a:off x="4562475" y="1039813"/>
            <a:ext cx="9525" cy="3303587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69639" name="Google Shape;517;p42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69640" name="Google Shape;518;p42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69641" name="Google Shape;519;p42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69642" name="Google Shape;520;p42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69644" name="Google Shape;521;p42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45" name="Google Shape;522;p42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69643" name="Google Shape;523;p42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3"/>
          <p:cNvSpPr txBox="1"/>
          <p:nvPr/>
        </p:nvSpPr>
        <p:spPr>
          <a:xfrm>
            <a:off x="3251200" y="1354138"/>
            <a:ext cx="3373438" cy="243522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PALIER A LA SATURATION DES OUTILS EXISTANTS !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u="sng" ker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https://colibris-outilslibres.org/</a:t>
            </a: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u="sng" ker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https://degooglisons-internet.org/fr/list</a:t>
            </a: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u="sng" ker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https://www.zaclys.com</a:t>
            </a: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u="sng" ker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https://hostux.pw</a:t>
            </a: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682" name="Google Shape;529;p43"/>
          <p:cNvSpPr txBox="1">
            <a:spLocks noChangeArrowheads="1"/>
          </p:cNvSpPr>
          <p:nvPr/>
        </p:nvSpPr>
        <p:spPr bwMode="auto">
          <a:xfrm>
            <a:off x="0" y="22225"/>
            <a:ext cx="914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RÉDIGER DES DOCUMENTS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PLUSIEURS</a:t>
            </a:r>
            <a:endParaRPr lang="fr-FR" sz="1100">
              <a:solidFill>
                <a:srgbClr val="4E4E99"/>
              </a:solidFill>
            </a:endParaRPr>
          </a:p>
        </p:txBody>
      </p:sp>
      <p:pic>
        <p:nvPicPr>
          <p:cNvPr id="71683" name="Google Shape;530;p43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Google Shape;531;p43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AUTRES OUTILS</a:t>
            </a:r>
            <a:endParaRPr lang="fr-FR" sz="1500" b="1" u="sng"/>
          </a:p>
        </p:txBody>
      </p:sp>
      <p:grpSp>
        <p:nvGrpSpPr>
          <p:cNvPr id="71685" name="Google Shape;532;p43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71686" name="Google Shape;533;p43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71687" name="Google Shape;534;p43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71689" name="Google Shape;535;p43"/>
              <p:cNvPicPr preferRelativeResize="0"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690" name="Google Shape;536;p43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71688" name="Google Shape;537;p43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Google Shape;542;p44"/>
          <p:cNvPicPr preferRelativeResize="0">
            <a:picLocks noChangeAspect="1" noChangeArrowheads="1"/>
          </p:cNvPicPr>
          <p:nvPr/>
        </p:nvPicPr>
        <p:blipFill>
          <a:blip r:embed="rId3"/>
          <a:srcRect t="4872" b="1268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Google Shape;543;p4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E4E99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fr-FR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3731" name="Google Shape;544;p44"/>
          <p:cNvSpPr txBox="1">
            <a:spLocks noChangeArrowheads="1"/>
          </p:cNvSpPr>
          <p:nvPr/>
        </p:nvSpPr>
        <p:spPr bwMode="auto">
          <a:xfrm>
            <a:off x="0" y="2138363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4800"/>
              <a:buFont typeface="Arial" charset="0"/>
              <a:buNone/>
            </a:pPr>
            <a:r>
              <a:rPr lang="fr-F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GÉRER DES TÂCHES</a:t>
            </a: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5"/>
          <p:cNvSpPr txBox="1"/>
          <p:nvPr/>
        </p:nvSpPr>
        <p:spPr>
          <a:xfrm>
            <a:off x="595313" y="960438"/>
            <a:ext cx="3838575" cy="3376612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POURQUOI ? 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2540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permettre une répartition des tâches en amont, claire et efficace, et en suivre l’avancement</a:t>
            </a:r>
            <a:endParaRPr sz="11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1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indent="-2540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avoir facilement une vision globale des projets en cours au sein de l’association ainsi que des personnes responsables et impliquées dans ces projets</a:t>
            </a:r>
            <a:endParaRPr sz="11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1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indent="-2540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assurer un suivi précis des projets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4000" indent="-2540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avoir une base documentée des actions prévues et évaluer la charge de travail de chacun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4510088" y="1044575"/>
            <a:ext cx="4114800" cy="3068638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DANS QUELS CAS UTILISER UN OUTIL DE GESTION DES TÂCHES ?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Lorsqu’un projet nécessite l’implication de plusieurs membres de l’association et une répartition claire des tâches. Par exemple : l’organisation d’un événement, le lancement d’une nouvelle activité etc.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79" name="Google Shape;551;p45"/>
          <p:cNvSpPr txBox="1">
            <a:spLocks noChangeArrowheads="1"/>
          </p:cNvSpPr>
          <p:nvPr/>
        </p:nvSpPr>
        <p:spPr bwMode="auto">
          <a:xfrm>
            <a:off x="0" y="635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GÉRER </a:t>
            </a: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DES TÂCHES</a:t>
            </a:r>
            <a:endParaRPr lang="fr-FR" sz="1100"/>
          </a:p>
        </p:txBody>
      </p:sp>
      <p:pic>
        <p:nvPicPr>
          <p:cNvPr id="75780" name="Google Shape;552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7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Google Shape;553;p45"/>
          <p:cNvSpPr txBox="1">
            <a:spLocks noChangeArrowheads="1"/>
          </p:cNvSpPr>
          <p:nvPr/>
        </p:nvSpPr>
        <p:spPr bwMode="auto">
          <a:xfrm>
            <a:off x="595313" y="635000"/>
            <a:ext cx="795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MÉTHODE</a:t>
            </a:r>
            <a:endParaRPr lang="fr-FR" sz="1500" b="1" u="sng"/>
          </a:p>
        </p:txBody>
      </p:sp>
      <p:grpSp>
        <p:nvGrpSpPr>
          <p:cNvPr id="75782" name="Google Shape;554;p45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75783" name="Google Shape;555;p45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75784" name="Google Shape;556;p45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75786" name="Google Shape;557;p45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7" name="Google Shape;558;p45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75785" name="Google Shape;559;p45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Google Shape;315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Google Shape;316;p28"/>
          <p:cNvSpPr txBox="1">
            <a:spLocks noChangeArrowheads="1"/>
          </p:cNvSpPr>
          <p:nvPr/>
        </p:nvSpPr>
        <p:spPr bwMode="auto">
          <a:xfrm>
            <a:off x="998538" y="1349375"/>
            <a:ext cx="71469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4800"/>
              <a:buFont typeface="Arial" charset="0"/>
              <a:buNone/>
            </a:pPr>
            <a:r>
              <a:rPr lang="fr-F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COLLABORATION EN LIGNE</a:t>
            </a:r>
          </a:p>
          <a:p>
            <a:pPr algn="ctr">
              <a:buClr>
                <a:srgbClr val="000000"/>
              </a:buClr>
              <a:buSzPts val="4800"/>
              <a:buFont typeface="Arial" charset="0"/>
              <a:buNone/>
            </a:pPr>
            <a:r>
              <a:rPr lang="fr-F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OUTILS ET USAGES</a:t>
            </a:r>
          </a:p>
          <a:p>
            <a:pPr algn="ctr">
              <a:buClr>
                <a:srgbClr val="000000"/>
              </a:buClr>
              <a:buSzPts val="4800"/>
              <a:buFont typeface="Arial" charset="0"/>
              <a:buNone/>
            </a:pPr>
            <a:endParaRPr lang="fr-FR" sz="4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564;p46"/>
          <p:cNvSpPr txBox="1">
            <a:spLocks noChangeArrowheads="1"/>
          </p:cNvSpPr>
          <p:nvPr/>
        </p:nvSpPr>
        <p:spPr bwMode="auto">
          <a:xfrm>
            <a:off x="0" y="33338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COORDONNER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DES TÂCHES</a:t>
            </a: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826" name="Google Shape;565;p46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BONNES PRATIQUES</a:t>
            </a:r>
            <a:endParaRPr lang="fr-FR" sz="1500" b="1" u="sng"/>
          </a:p>
        </p:txBody>
      </p:sp>
      <p:sp>
        <p:nvSpPr>
          <p:cNvPr id="566" name="Google Shape;566;p46"/>
          <p:cNvSpPr txBox="1"/>
          <p:nvPr/>
        </p:nvSpPr>
        <p:spPr>
          <a:xfrm>
            <a:off x="1797050" y="1481138"/>
            <a:ext cx="6751638" cy="2181225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marL="342900" indent="-2794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800"/>
              <a:buFont typeface="Open Sans"/>
              <a:buChar char="●"/>
              <a:defRPr/>
            </a:pPr>
            <a:r>
              <a:rPr lang="fr" sz="18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Dès l’intégration d’un projet dans l’outil, créez toutes les tâches qui lui sont reliées, même les plus insignifiantes. </a:t>
            </a:r>
            <a:endParaRPr sz="18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fr" sz="18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Même si cela semble fastidieux ; prendre le temps de bien poser toutes les étapes, d’affecter les personnes responsables et les dates butoires vous permettra de gagner beaucoup de temps.</a:t>
            </a:r>
            <a:endParaRPr sz="18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828" name="Google Shape;567;p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" y="2241550"/>
            <a:ext cx="6889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Google Shape;568;p4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17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30" name="Google Shape;569;p46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77831" name="Google Shape;570;p46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77832" name="Google Shape;571;p46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77834" name="Google Shape;572;p46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35" name="Google Shape;573;p46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77833" name="Google Shape;574;p46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873" name="Google Shape;579;p47"/>
          <p:cNvCxnSpPr>
            <a:cxnSpLocks noChangeShapeType="1"/>
          </p:cNvCxnSpPr>
          <p:nvPr/>
        </p:nvCxnSpPr>
        <p:spPr bwMode="auto">
          <a:xfrm>
            <a:off x="4562475" y="1039813"/>
            <a:ext cx="9525" cy="3303587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580" name="Google Shape;580;p47"/>
          <p:cNvSpPr txBox="1"/>
          <p:nvPr/>
        </p:nvSpPr>
        <p:spPr>
          <a:xfrm>
            <a:off x="4979988" y="1044575"/>
            <a:ext cx="3854450" cy="2195513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CET OUTIL</a:t>
            </a:r>
            <a:endParaRPr kern="0"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1524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1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outils de gestion de tâches agissent comme des sortes de todo-lists collaboratives.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lister les tâches en temps réel (y affecter des personnes responsables, des sous-tâches, des échéances)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visualiser les projets selon la </a:t>
            </a:r>
            <a:r>
              <a:rPr lang="fr" sz="1200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méthode Kanban*</a:t>
            </a:r>
            <a:endParaRPr sz="1200" b="1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875" name="Google Shape;581;p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7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Google Shape;582;p47"/>
          <p:cNvSpPr txBox="1">
            <a:spLocks noChangeArrowheads="1"/>
          </p:cNvSpPr>
          <p:nvPr/>
        </p:nvSpPr>
        <p:spPr bwMode="auto">
          <a:xfrm>
            <a:off x="0" y="635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GÉRER </a:t>
            </a: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DES TÂCHES</a:t>
            </a:r>
            <a:endParaRPr lang="fr-FR" sz="1100"/>
          </a:p>
        </p:txBody>
      </p:sp>
      <p:sp>
        <p:nvSpPr>
          <p:cNvPr id="79877" name="Google Shape;583;p47"/>
          <p:cNvSpPr>
            <a:spLocks noChangeArrowheads="1"/>
          </p:cNvSpPr>
          <p:nvPr/>
        </p:nvSpPr>
        <p:spPr bwMode="auto">
          <a:xfrm>
            <a:off x="1436688" y="1044575"/>
            <a:ext cx="19335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LIBRE ET GRATUIT </a:t>
            </a:r>
            <a:r>
              <a:rPr lang="fr-FR" b="1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FRAMABOARD</a:t>
            </a:r>
            <a:endParaRPr lang="fr-FR" b="1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878" name="Google Shape;584;p47" descr="https://tse2.mm.bing.net/th?id=OIP.yFDI9DhuPbhDcox5Y6I2YwHaEp&amp;pid=Ap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5238" y="2187575"/>
            <a:ext cx="22764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Google Shape;585;p47"/>
          <p:cNvSpPr txBox="1">
            <a:spLocks noChangeArrowheads="1"/>
          </p:cNvSpPr>
          <p:nvPr/>
        </p:nvSpPr>
        <p:spPr bwMode="auto">
          <a:xfrm>
            <a:off x="138113" y="4124325"/>
            <a:ext cx="43703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fr-FR" sz="1100" i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Méthode Kanban*: méthodologie développée à l’origine par l’entreprise Toyota pour gagner en efficacité. Deux contraintes : Visualiser votre flux d’activité et limiter votre travail en cours</a:t>
            </a:r>
          </a:p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endParaRPr lang="fr-FR" sz="1100" i="1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880" name="Google Shape;586;p47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79881" name="Google Shape;587;p47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79882" name="Google Shape;588;p47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79883" name="Google Shape;589;p47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79885" name="Google Shape;590;p47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886" name="Google Shape;591;p47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79884" name="Google Shape;592;p47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21" name="Google Shape;597;p48"/>
          <p:cNvCxnSpPr>
            <a:cxnSpLocks noChangeShapeType="1"/>
          </p:cNvCxnSpPr>
          <p:nvPr/>
        </p:nvCxnSpPr>
        <p:spPr bwMode="auto">
          <a:xfrm>
            <a:off x="4562475" y="1039813"/>
            <a:ext cx="9525" cy="3303587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598" name="Google Shape;598;p48"/>
          <p:cNvSpPr txBox="1"/>
          <p:nvPr/>
        </p:nvSpPr>
        <p:spPr>
          <a:xfrm>
            <a:off x="4979988" y="1044575"/>
            <a:ext cx="3854450" cy="2195513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CET OUTIL</a:t>
            </a:r>
            <a:endParaRPr kern="0"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1524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1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outils de gestion de tâches agissent comme des sortes de todo-lists collaboratives.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lister les tâches en temps réel (y affecter des personnes responsables, des sous-tâches, des échéances)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commenter les tâches créées par quelqu’un d’autre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Grande simplicité d’utilisation et de prise en main</a:t>
            </a:r>
            <a:endParaRPr sz="1200" b="1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923" name="Google Shape;599;p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7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Google Shape;600;p48"/>
          <p:cNvSpPr txBox="1">
            <a:spLocks noChangeArrowheads="1"/>
          </p:cNvSpPr>
          <p:nvPr/>
        </p:nvSpPr>
        <p:spPr bwMode="auto">
          <a:xfrm>
            <a:off x="0" y="635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GÉRER </a:t>
            </a: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DES TÂCHES</a:t>
            </a:r>
            <a:endParaRPr lang="fr-FR" sz="1100"/>
          </a:p>
        </p:txBody>
      </p:sp>
      <p:sp>
        <p:nvSpPr>
          <p:cNvPr id="81925" name="Google Shape;601;p48"/>
          <p:cNvSpPr>
            <a:spLocks noChangeArrowheads="1"/>
          </p:cNvSpPr>
          <p:nvPr/>
        </p:nvSpPr>
        <p:spPr bwMode="auto">
          <a:xfrm>
            <a:off x="1395413" y="1039813"/>
            <a:ext cx="1855787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PROPRIÉTAIRE ET GRATUIT </a:t>
            </a:r>
            <a:r>
              <a:rPr lang="fr-FR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TRELLO</a:t>
            </a:r>
            <a:endParaRPr lang="fr-FR" b="1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926" name="Google Shape;602;p48" descr="https://tse4.mm.bing.net/th?id=OIP.B87X1y_PMC8lmB3z1v20bwHaFP&amp;pid=Ap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25" y="2343150"/>
            <a:ext cx="2190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Google Shape;603;p48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81928" name="Google Shape;604;p48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81929" name="Google Shape;605;p48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81930" name="Google Shape;606;p48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81932" name="Google Shape;607;p48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33" name="Google Shape;608;p48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81931" name="Google Shape;609;p48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Google Shape;614;p49"/>
          <p:cNvPicPr preferRelativeResize="0">
            <a:picLocks noChangeAspect="1" noChangeArrowheads="1"/>
          </p:cNvPicPr>
          <p:nvPr/>
        </p:nvPicPr>
        <p:blipFill>
          <a:blip r:embed="rId3"/>
          <a:srcRect b="1562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Google Shape;615;p4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E4E99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fr-FR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3971" name="Google Shape;616;p49"/>
          <p:cNvSpPr txBox="1">
            <a:spLocks noChangeArrowheads="1"/>
          </p:cNvSpPr>
          <p:nvPr/>
        </p:nvSpPr>
        <p:spPr bwMode="auto">
          <a:xfrm>
            <a:off x="0" y="172561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4800"/>
              <a:buFont typeface="Arial" charset="0"/>
              <a:buNone/>
            </a:pPr>
            <a:r>
              <a:rPr lang="fr-F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 STOCKER ET ACCÉDER </a:t>
            </a:r>
          </a:p>
          <a:p>
            <a:pPr algn="ctr">
              <a:buClr>
                <a:srgbClr val="000000"/>
              </a:buClr>
              <a:buSzPts val="4800"/>
              <a:buFont typeface="Arial" charset="0"/>
              <a:buNone/>
            </a:pPr>
            <a:r>
              <a:rPr lang="fr-F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AUX DOCUMENTS</a:t>
            </a:r>
            <a:endParaRPr lang="fr-FR"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0"/>
          <p:cNvSpPr txBox="1"/>
          <p:nvPr/>
        </p:nvSpPr>
        <p:spPr>
          <a:xfrm>
            <a:off x="595313" y="1223963"/>
            <a:ext cx="3530600" cy="3125787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POURQUOI ? 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La circulation de l’information est essentielle dans </a:t>
            </a:r>
            <a:r>
              <a:rPr lang="fr" sz="1200" ker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toute</a:t>
            </a: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organisation. 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Une bonne gestion des documents au sein d’une association permet d’accroître son efficacité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éviter de perdre des documents</a:t>
            </a:r>
            <a:endParaRPr sz="11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1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garder une trace des projets et de la documentation stratégique de l’association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assurer une bonne passation des documents et informations avec les futur(e)s membres du bureau et de l'association. 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b="1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b="1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50"/>
          <p:cNvSpPr txBox="1"/>
          <p:nvPr/>
        </p:nvSpPr>
        <p:spPr>
          <a:xfrm>
            <a:off x="4433888" y="1181100"/>
            <a:ext cx="4114800" cy="239395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DANS QUELS CAS UTILISER UN OUTIL NUMÉRIQUE DE GESTION DES DOCUMENTS ? 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413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Dès lors que vous partagez des documents avec plusieurs membres de l’association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413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donner accès et archiver les documents statutaires de votre association (PV d'Assemblée Générale, statuts, etc)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413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Pour archiver les documents liés à un projet terminé (convention, devis, bilan, etc)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19" name="Google Shape;623;p50"/>
          <p:cNvSpPr txBox="1"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STOCKER ET ACCÉDER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AUX DOCUMENTS</a:t>
            </a:r>
            <a:endParaRPr lang="fr-FR" sz="1100">
              <a:solidFill>
                <a:srgbClr val="4E4E99"/>
              </a:solidFill>
            </a:endParaRPr>
          </a:p>
        </p:txBody>
      </p:sp>
      <p:pic>
        <p:nvPicPr>
          <p:cNvPr id="86020" name="Google Shape;624;p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77800"/>
            <a:ext cx="38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Google Shape;625;p50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MÉTHODE</a:t>
            </a:r>
            <a:endParaRPr lang="fr-FR" sz="1500" b="1" u="sng"/>
          </a:p>
        </p:txBody>
      </p:sp>
      <p:grpSp>
        <p:nvGrpSpPr>
          <p:cNvPr id="86022" name="Google Shape;626;p50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86023" name="Google Shape;627;p50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86024" name="Google Shape;628;p50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86026" name="Google Shape;629;p50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027" name="Google Shape;630;p50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86025" name="Google Shape;631;p50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Google Shape;636;p51"/>
          <p:cNvSpPr txBox="1">
            <a:spLocks noChangeArrowheads="1"/>
          </p:cNvSpPr>
          <p:nvPr/>
        </p:nvSpPr>
        <p:spPr bwMode="auto">
          <a:xfrm>
            <a:off x="0" y="33338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STOCKER ET ACCÉDER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AUX DOCUMENTS</a:t>
            </a: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066" name="Google Shape;637;p51"/>
          <p:cNvSpPr txBox="1">
            <a:spLocks noChangeArrowheads="1"/>
          </p:cNvSpPr>
          <p:nvPr/>
        </p:nvSpPr>
        <p:spPr bwMode="auto">
          <a:xfrm>
            <a:off x="595313" y="68580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BONNES PRATIQUES</a:t>
            </a:r>
            <a:endParaRPr lang="fr-FR" sz="1500" b="1" u="sng"/>
          </a:p>
        </p:txBody>
      </p:sp>
      <p:sp>
        <p:nvSpPr>
          <p:cNvPr id="88067" name="Google Shape;638;p51"/>
          <p:cNvSpPr txBox="1">
            <a:spLocks noChangeArrowheads="1"/>
          </p:cNvSpPr>
          <p:nvPr/>
        </p:nvSpPr>
        <p:spPr bwMode="auto">
          <a:xfrm>
            <a:off x="1797050" y="1571625"/>
            <a:ext cx="6751638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fr-FR" sz="180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Pensez à bien définir et documenter en amont l’arborescence de votre « Drive » ainsi que les règles de création et de partage des dossiers et des documents.</a:t>
            </a:r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fr-FR" sz="180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fr-FR" sz="180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 Choisissez bien le titre de votre document pour qu’il soit le plus clair possible (n’hésitez pas à ajouter la date d’un compte-rendu si besoin)</a:t>
            </a:r>
          </a:p>
        </p:txBody>
      </p:sp>
      <p:pic>
        <p:nvPicPr>
          <p:cNvPr id="88068" name="Google Shape;639;p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728788"/>
            <a:ext cx="69056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Google Shape;640;p5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177800"/>
            <a:ext cx="38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0" name="Google Shape;641;p51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88071" name="Google Shape;642;p51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88072" name="Google Shape;643;p51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88074" name="Google Shape;644;p51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075" name="Google Shape;645;p51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88073" name="Google Shape;646;p51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113" name="Google Shape;651;p52"/>
          <p:cNvCxnSpPr>
            <a:cxnSpLocks noChangeShapeType="1"/>
          </p:cNvCxnSpPr>
          <p:nvPr/>
        </p:nvCxnSpPr>
        <p:spPr bwMode="auto">
          <a:xfrm>
            <a:off x="4572000" y="1428750"/>
            <a:ext cx="0" cy="2914650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652" name="Google Shape;652;p52"/>
          <p:cNvSpPr txBox="1"/>
          <p:nvPr/>
        </p:nvSpPr>
        <p:spPr>
          <a:xfrm>
            <a:off x="5060950" y="1292225"/>
            <a:ext cx="3373438" cy="120015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CES OUTILS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limiter l’accès à certains documents et dossiers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Facilité de prise en main et d’utilisation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15" name="Google Shape;653;p52"/>
          <p:cNvSpPr>
            <a:spLocks noChangeArrowheads="1"/>
          </p:cNvSpPr>
          <p:nvPr/>
        </p:nvSpPr>
        <p:spPr bwMode="auto">
          <a:xfrm>
            <a:off x="1022350" y="1284288"/>
            <a:ext cx="19748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LIBRE ET GRATUIT </a:t>
            </a:r>
            <a:r>
              <a:rPr lang="fr-FR" b="1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NEXTCLOUD</a:t>
            </a:r>
            <a:r>
              <a:rPr lang="fr-FR" b="1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lang="fr-FR" sz="1100"/>
          </a:p>
        </p:txBody>
      </p:sp>
      <p:sp>
        <p:nvSpPr>
          <p:cNvPr id="90116" name="Google Shape;654;p52"/>
          <p:cNvSpPr txBox="1">
            <a:spLocks noChangeArrowheads="1"/>
          </p:cNvSpPr>
          <p:nvPr/>
        </p:nvSpPr>
        <p:spPr bwMode="auto">
          <a:xfrm>
            <a:off x="541338" y="4171950"/>
            <a:ext cx="36131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fr-FR" sz="1100" i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Nextcloud*: attention, cet outil n’est pas disponible en ligne et nécessite une installation sur un serveur. </a:t>
            </a:r>
            <a:endParaRPr lang="fr-FR" sz="1100"/>
          </a:p>
        </p:txBody>
      </p:sp>
      <p:pic>
        <p:nvPicPr>
          <p:cNvPr id="90117" name="Google Shape;655;p5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565400"/>
            <a:ext cx="19748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Google Shape;656;p5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" y="177800"/>
            <a:ext cx="38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9" name="Google Shape;657;p52"/>
          <p:cNvSpPr txBox="1"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STOCKER ET ACCÉDER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AUX DOCUMENTS</a:t>
            </a:r>
            <a:endParaRPr lang="fr-FR" sz="1100">
              <a:solidFill>
                <a:srgbClr val="4E4E99"/>
              </a:solidFill>
            </a:endParaRPr>
          </a:p>
        </p:txBody>
      </p:sp>
      <p:sp>
        <p:nvSpPr>
          <p:cNvPr id="90120" name="Google Shape;658;p52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90121" name="Google Shape;659;p52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90123" name="Google Shape;660;p52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90124" name="Google Shape;661;p52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90126" name="Google Shape;662;p52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127" name="Google Shape;663;p52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90125" name="Google Shape;664;p52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22" name="Google Shape;665;p52"/>
          <p:cNvSpPr txBox="1">
            <a:spLocks noChangeArrowheads="1"/>
          </p:cNvSpPr>
          <p:nvPr/>
        </p:nvSpPr>
        <p:spPr bwMode="auto">
          <a:xfrm>
            <a:off x="5013325" y="3197225"/>
            <a:ext cx="37274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 b="1">
                <a:solidFill>
                  <a:srgbClr val="4E4E99"/>
                </a:solidFill>
              </a:rPr>
              <a:t>Sur les territoires des structures hébergent des CHATONS qui peuvent vous permettre de stocker vos données au local. Pour retrouvez le plus proche de chez vous : </a:t>
            </a:r>
            <a:r>
              <a:rPr lang="fr-FR" u="sng">
                <a:solidFill>
                  <a:schemeClr val="hlink"/>
                </a:solidFill>
                <a:hlinkClick r:id="rId8"/>
              </a:rPr>
              <a:t>https://chatons.org/fr/find</a:t>
            </a:r>
            <a:endParaRPr lang="fr-FR" b="1">
              <a:solidFill>
                <a:srgbClr val="4E4E9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61" name="Google Shape;670;p53"/>
          <p:cNvCxnSpPr>
            <a:cxnSpLocks noChangeShapeType="1"/>
          </p:cNvCxnSpPr>
          <p:nvPr/>
        </p:nvCxnSpPr>
        <p:spPr bwMode="auto">
          <a:xfrm>
            <a:off x="4572000" y="1428750"/>
            <a:ext cx="0" cy="2914650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2162" name="Google Shape;671;p53"/>
          <p:cNvSpPr>
            <a:spLocks noChangeArrowheads="1"/>
          </p:cNvSpPr>
          <p:nvPr/>
        </p:nvSpPr>
        <p:spPr bwMode="auto">
          <a:xfrm>
            <a:off x="1104900" y="1339850"/>
            <a:ext cx="22082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PROPRIÉTAIRE ET GRATUIT </a:t>
            </a:r>
            <a:r>
              <a:rPr lang="fr-FR" b="1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GOOGLE DRIVE</a:t>
            </a:r>
            <a:r>
              <a:rPr lang="fr-FR" b="1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</a:p>
        </p:txBody>
      </p:sp>
      <p:sp>
        <p:nvSpPr>
          <p:cNvPr id="672" name="Google Shape;672;p53"/>
          <p:cNvSpPr txBox="1"/>
          <p:nvPr/>
        </p:nvSpPr>
        <p:spPr>
          <a:xfrm>
            <a:off x="5060950" y="1292225"/>
            <a:ext cx="3373438" cy="1690688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CES OUTILS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limiter l’accès à certains documents et dossiers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Facilité de prise en main et d’utilisation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Version pro et sécurisée gratuite via Solidatech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164" name="Google Shape;673;p53"/>
          <p:cNvSpPr txBox="1">
            <a:spLocks noChangeArrowheads="1"/>
          </p:cNvSpPr>
          <p:nvPr/>
        </p:nvSpPr>
        <p:spPr bwMode="auto">
          <a:xfrm>
            <a:off x="541338" y="4171950"/>
            <a:ext cx="36131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fr-FR" sz="1100" i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Google Drive*: attention, les outils Google nécessitent de créer un compte.</a:t>
            </a:r>
            <a:endParaRPr lang="fr-FR" sz="1100"/>
          </a:p>
        </p:txBody>
      </p:sp>
      <p:pic>
        <p:nvPicPr>
          <p:cNvPr id="92165" name="Google Shape;674;p5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788" y="2692400"/>
            <a:ext cx="2484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Google Shape;675;p5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" y="177800"/>
            <a:ext cx="38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Google Shape;676;p53"/>
          <p:cNvSpPr txBox="1"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STOCKER ET ACCÉDER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AUX DOCUMENTS</a:t>
            </a:r>
            <a:endParaRPr lang="fr-FR" sz="1100">
              <a:solidFill>
                <a:srgbClr val="4E4E99"/>
              </a:solidFill>
            </a:endParaRPr>
          </a:p>
        </p:txBody>
      </p:sp>
      <p:sp>
        <p:nvSpPr>
          <p:cNvPr id="92168" name="Google Shape;677;p53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92169" name="Google Shape;678;p53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92170" name="Google Shape;679;p53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92171" name="Google Shape;680;p53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92173" name="Google Shape;681;p53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174" name="Google Shape;682;p53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92172" name="Google Shape;683;p53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Google Shape;688;p54"/>
          <p:cNvPicPr preferRelativeResize="0">
            <a:picLocks noChangeAspect="1" noChangeArrowheads="1"/>
          </p:cNvPicPr>
          <p:nvPr/>
        </p:nvPicPr>
        <p:blipFill>
          <a:blip r:embed="rId3"/>
          <a:srcRect t="4872" b="1268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Google Shape;689;p5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E4E99">
              <a:alpha val="64705"/>
            </a:srgbClr>
          </a:solidFill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fr-FR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4211" name="Google Shape;690;p54"/>
          <p:cNvSpPr txBox="1">
            <a:spLocks noChangeArrowheads="1"/>
          </p:cNvSpPr>
          <p:nvPr/>
        </p:nvSpPr>
        <p:spPr bwMode="auto">
          <a:xfrm>
            <a:off x="0" y="2138363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4800"/>
              <a:buFont typeface="Arial" charset="0"/>
              <a:buNone/>
            </a:pPr>
            <a:r>
              <a:rPr lang="fr-F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5. TRUCS ET ASTUCES</a:t>
            </a: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5"/>
          <p:cNvSpPr txBox="1"/>
          <p:nvPr/>
        </p:nvSpPr>
        <p:spPr>
          <a:xfrm>
            <a:off x="5060950" y="1292225"/>
            <a:ext cx="3373438" cy="28448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OUTILS ET TECHNIQUES D’ANIMATION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Jeux d’inclusion / de déclusion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PO-MO-DO-RO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Chapeau de Bono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Accords de groupe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" sz="1200" u="sng" ker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Metacartes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258" name="Google Shape;696;p5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177800"/>
            <a:ext cx="38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Google Shape;697;p55"/>
          <p:cNvSpPr txBox="1"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ANIMER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LES TEMPS DE TRAVAIL</a:t>
            </a:r>
            <a:endParaRPr lang="fr-FR" sz="1100">
              <a:solidFill>
                <a:srgbClr val="4E4E99"/>
              </a:solidFill>
            </a:endParaRPr>
          </a:p>
        </p:txBody>
      </p:sp>
      <p:sp>
        <p:nvSpPr>
          <p:cNvPr id="96260" name="Google Shape;698;p55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LES ESSENTIELS</a:t>
            </a:r>
            <a:endParaRPr lang="fr-FR" sz="1500" b="1" u="sng"/>
          </a:p>
        </p:txBody>
      </p:sp>
      <p:grpSp>
        <p:nvGrpSpPr>
          <p:cNvPr id="96261" name="Google Shape;699;p55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96263" name="Google Shape;700;p55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96264" name="Google Shape;701;p55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96266" name="Google Shape;702;p55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267" name="Google Shape;703;p55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96265" name="Google Shape;704;p55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5" name="Google Shape;705;p55"/>
          <p:cNvSpPr txBox="1"/>
          <p:nvPr/>
        </p:nvSpPr>
        <p:spPr>
          <a:xfrm>
            <a:off x="796925" y="1325563"/>
            <a:ext cx="3373438" cy="2954337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ÉLÉMENTS CLÉS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Une </a:t>
            </a:r>
            <a:r>
              <a:rPr lang="fr" sz="1200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gare centrale </a:t>
            </a: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de triage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Poser les objectifs / enjeux / méthodes de votre temps de travail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1397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Définir les rôles</a:t>
            </a: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: animateur/facilitateur, maître du temps, ...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Adapter ses méthodes</a:t>
            </a: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d’animation à la distance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Définir les</a:t>
            </a:r>
            <a:r>
              <a:rPr lang="fr" sz="1200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 temps synchrones / asynchrones</a:t>
            </a:r>
            <a:endParaRPr sz="1200" b="1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321;p29"/>
          <p:cNvSpPr txBox="1">
            <a:spLocks noChangeArrowheads="1"/>
          </p:cNvSpPr>
          <p:nvPr/>
        </p:nvSpPr>
        <p:spPr bwMode="auto">
          <a:xfrm>
            <a:off x="0" y="0"/>
            <a:ext cx="9144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COLLABORATION :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PROBLÉMATIQUES RENCONTRÉES </a:t>
            </a:r>
            <a:endParaRPr lang="fr-FR" sz="1100">
              <a:solidFill>
                <a:srgbClr val="4E4E99"/>
              </a:solidFill>
            </a:endParaRPr>
          </a:p>
        </p:txBody>
      </p:sp>
      <p:sp>
        <p:nvSpPr>
          <p:cNvPr id="43010" name="Google Shape;322;p29"/>
          <p:cNvSpPr>
            <a:spLocks/>
          </p:cNvSpPr>
          <p:nvPr/>
        </p:nvSpPr>
        <p:spPr bwMode="auto">
          <a:xfrm>
            <a:off x="1062038" y="2198688"/>
            <a:ext cx="492125" cy="492125"/>
          </a:xfrm>
          <a:custGeom>
            <a:avLst/>
            <a:gdLst>
              <a:gd name="T0" fmla="*/ 982 w 21600"/>
              <a:gd name="T1" fmla="*/ 10800 h 21600"/>
              <a:gd name="T2" fmla="*/ 20618 w 21600"/>
              <a:gd name="T3" fmla="*/ 10800 h 21600"/>
              <a:gd name="T4" fmla="*/ 10800 w 21600"/>
              <a:gd name="T5" fmla="*/ 0 h 21600"/>
              <a:gd name="T6" fmla="*/ 10800 w 21600"/>
              <a:gd name="T7" fmla="*/ 21600 h 21600"/>
              <a:gd name="T8" fmla="*/ 10800 w 21600"/>
              <a:gd name="T9" fmla="*/ 0 h 21600"/>
              <a:gd name="T10" fmla="*/ 14057 w 21600"/>
              <a:gd name="T11" fmla="*/ 17422 h 21600"/>
              <a:gd name="T12" fmla="*/ 14907 w 21600"/>
              <a:gd name="T13" fmla="*/ 16932 h 21600"/>
              <a:gd name="T14" fmla="*/ 10800 w 21600"/>
              <a:gd name="T15" fmla="*/ 11782 h 21600"/>
              <a:gd name="T16" fmla="*/ 10800 w 21600"/>
              <a:gd name="T17" fmla="*/ 9818 h 21600"/>
              <a:gd name="T18" fmla="*/ 10800 w 21600"/>
              <a:gd name="T19" fmla="*/ 11782 h 21600"/>
              <a:gd name="T20" fmla="*/ 12694 w 21600"/>
              <a:gd name="T21" fmla="*/ 10309 h 21600"/>
              <a:gd name="T22" fmla="*/ 11291 w 21600"/>
              <a:gd name="T23" fmla="*/ 3436 h 21600"/>
              <a:gd name="T24" fmla="*/ 10309 w 21600"/>
              <a:gd name="T25" fmla="*/ 3436 h 21600"/>
              <a:gd name="T26" fmla="*/ 8836 w 21600"/>
              <a:gd name="T27" fmla="*/ 10800 h 21600"/>
              <a:gd name="T28" fmla="*/ 12694 w 21600"/>
              <a:gd name="T29" fmla="*/ 11291 h 21600"/>
              <a:gd name="T30" fmla="*/ 15709 w 21600"/>
              <a:gd name="T31" fmla="*/ 10800 h 21600"/>
              <a:gd name="T32" fmla="*/ 16932 w 21600"/>
              <a:gd name="T33" fmla="*/ 6693 h 21600"/>
              <a:gd name="T34" fmla="*/ 17422 w 21600"/>
              <a:gd name="T35" fmla="*/ 7543 h 21600"/>
              <a:gd name="T36" fmla="*/ 16932 w 21600"/>
              <a:gd name="T37" fmla="*/ 6693 h 21600"/>
              <a:gd name="T38" fmla="*/ 10309 w 21600"/>
              <a:gd name="T39" fmla="*/ 18164 h 21600"/>
              <a:gd name="T40" fmla="*/ 11291 w 21600"/>
              <a:gd name="T41" fmla="*/ 18164 h 21600"/>
              <a:gd name="T42" fmla="*/ 17422 w 21600"/>
              <a:gd name="T43" fmla="*/ 14057 h 21600"/>
              <a:gd name="T44" fmla="*/ 16932 w 21600"/>
              <a:gd name="T45" fmla="*/ 14907 h 21600"/>
              <a:gd name="T46" fmla="*/ 17422 w 21600"/>
              <a:gd name="T47" fmla="*/ 14057 h 21600"/>
              <a:gd name="T48" fmla="*/ 3998 w 21600"/>
              <a:gd name="T49" fmla="*/ 6873 h 21600"/>
              <a:gd name="T50" fmla="*/ 4848 w 21600"/>
              <a:gd name="T51" fmla="*/ 7364 h 21600"/>
              <a:gd name="T52" fmla="*/ 14236 w 21600"/>
              <a:gd name="T53" fmla="*/ 4848 h 21600"/>
              <a:gd name="T54" fmla="*/ 14727 w 21600"/>
              <a:gd name="T55" fmla="*/ 3998 h 21600"/>
              <a:gd name="T56" fmla="*/ 14236 w 21600"/>
              <a:gd name="T57" fmla="*/ 4848 h 21600"/>
              <a:gd name="T58" fmla="*/ 2945 w 21600"/>
              <a:gd name="T59" fmla="*/ 10800 h 21600"/>
              <a:gd name="T60" fmla="*/ 3927 w 21600"/>
              <a:gd name="T61" fmla="*/ 10800 h 21600"/>
              <a:gd name="T62" fmla="*/ 6873 w 21600"/>
              <a:gd name="T63" fmla="*/ 3998 h 21600"/>
              <a:gd name="T64" fmla="*/ 7364 w 21600"/>
              <a:gd name="T65" fmla="*/ 4848 h 21600"/>
              <a:gd name="T66" fmla="*/ 6873 w 21600"/>
              <a:gd name="T67" fmla="*/ 3998 h 21600"/>
              <a:gd name="T68" fmla="*/ 3998 w 21600"/>
              <a:gd name="T69" fmla="*/ 14727 h 21600"/>
              <a:gd name="T70" fmla="*/ 4848 w 21600"/>
              <a:gd name="T71" fmla="*/ 14236 h 21600"/>
              <a:gd name="T72" fmla="*/ 7364 w 21600"/>
              <a:gd name="T73" fmla="*/ 16752 h 21600"/>
              <a:gd name="T74" fmla="*/ 6873 w 21600"/>
              <a:gd name="T75" fmla="*/ 17602 h 21600"/>
              <a:gd name="T76" fmla="*/ 7364 w 21600"/>
              <a:gd name="T77" fmla="*/ 16752 h 21600"/>
              <a:gd name="T78" fmla="*/ 17673 w 21600"/>
              <a:gd name="T79" fmla="*/ 10800 h 21600"/>
              <a:gd name="T80" fmla="*/ 18655 w 21600"/>
              <a:gd name="T81" fmla="*/ 10800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600"/>
              <a:gd name="T124" fmla="*/ 0 h 21600"/>
              <a:gd name="T125" fmla="*/ 21600 w 21600"/>
              <a:gd name="T126" fmla="*/ 21600 h 216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rgbClr val="3A858D"/>
          </a:solidFill>
          <a:ln w="12700" cap="flat" cmpd="sng">
            <a:solidFill>
              <a:srgbClr val="3A858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lIns="28575" tIns="28575" rIns="28575" bIns="28575" anchor="ctr"/>
          <a:lstStyle/>
          <a:p>
            <a:endParaRPr lang="fr-FR"/>
          </a:p>
        </p:txBody>
      </p:sp>
      <p:sp>
        <p:nvSpPr>
          <p:cNvPr id="43011" name="Google Shape;323;p29"/>
          <p:cNvSpPr txBox="1">
            <a:spLocks noChangeArrowheads="1"/>
          </p:cNvSpPr>
          <p:nvPr/>
        </p:nvSpPr>
        <p:spPr bwMode="auto">
          <a:xfrm>
            <a:off x="466725" y="2798763"/>
            <a:ext cx="1682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 algn="ctr">
              <a:buClr>
                <a:srgbClr val="000000"/>
              </a:buClr>
              <a:buSzPts val="1200"/>
              <a:buFont typeface="Arial" charset="0"/>
              <a:buNone/>
            </a:pPr>
            <a:r>
              <a:rPr lang="fr-FR" sz="1200">
                <a:solidFill>
                  <a:srgbClr val="3A858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Chaque membre de l’association a son propre emploi du temps</a:t>
            </a:r>
            <a:endParaRPr lang="fr-FR" sz="1100"/>
          </a:p>
        </p:txBody>
      </p:sp>
      <p:sp>
        <p:nvSpPr>
          <p:cNvPr id="43012" name="Google Shape;324;p29"/>
          <p:cNvSpPr txBox="1">
            <a:spLocks noChangeArrowheads="1"/>
          </p:cNvSpPr>
          <p:nvPr/>
        </p:nvSpPr>
        <p:spPr bwMode="auto">
          <a:xfrm>
            <a:off x="3271838" y="2800350"/>
            <a:ext cx="223361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 algn="ctr">
              <a:buClr>
                <a:srgbClr val="000000"/>
              </a:buClr>
              <a:buSzPts val="1200"/>
              <a:buFont typeface="Arial" charset="0"/>
              <a:buNone/>
            </a:pPr>
            <a:r>
              <a:rPr lang="fr-FR" sz="1200">
                <a:solidFill>
                  <a:srgbClr val="4E4E9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Les membres d’une même association peuvent être éloignés physiquement les uns des autres</a:t>
            </a:r>
            <a:endParaRPr lang="fr-FR" sz="1100"/>
          </a:p>
        </p:txBody>
      </p:sp>
      <p:sp>
        <p:nvSpPr>
          <p:cNvPr id="43013" name="Google Shape;325;p29"/>
          <p:cNvSpPr txBox="1">
            <a:spLocks noChangeArrowheads="1"/>
          </p:cNvSpPr>
          <p:nvPr/>
        </p:nvSpPr>
        <p:spPr bwMode="auto">
          <a:xfrm>
            <a:off x="6346825" y="2798763"/>
            <a:ext cx="22955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 algn="ctr">
              <a:buClr>
                <a:srgbClr val="000000"/>
              </a:buClr>
              <a:buSzPts val="1200"/>
              <a:buFont typeface="Arial" charset="0"/>
              <a:buNone/>
            </a:pPr>
            <a:r>
              <a:rPr lang="fr-FR" sz="1200">
                <a:solidFill>
                  <a:srgbClr val="0097A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La circulation de l’information n’est pas toujours optimale</a:t>
            </a:r>
            <a:endParaRPr lang="fr-FR" sz="1100"/>
          </a:p>
        </p:txBody>
      </p:sp>
      <p:sp>
        <p:nvSpPr>
          <p:cNvPr id="43014" name="Google Shape;326;p29"/>
          <p:cNvSpPr>
            <a:spLocks/>
          </p:cNvSpPr>
          <p:nvPr/>
        </p:nvSpPr>
        <p:spPr bwMode="auto">
          <a:xfrm>
            <a:off x="7221538" y="2198688"/>
            <a:ext cx="546100" cy="492125"/>
          </a:xfrm>
          <a:custGeom>
            <a:avLst/>
            <a:gdLst>
              <a:gd name="T0" fmla="*/ 18655 w 21600"/>
              <a:gd name="T1" fmla="*/ 7364 h 21600"/>
              <a:gd name="T2" fmla="*/ 18655 w 21600"/>
              <a:gd name="T3" fmla="*/ 11291 h 21600"/>
              <a:gd name="T4" fmla="*/ 17182 w 21600"/>
              <a:gd name="T5" fmla="*/ 17673 h 21600"/>
              <a:gd name="T6" fmla="*/ 16691 w 21600"/>
              <a:gd name="T7" fmla="*/ 1473 h 21600"/>
              <a:gd name="T8" fmla="*/ 17673 w 21600"/>
              <a:gd name="T9" fmla="*/ 1473 h 21600"/>
              <a:gd name="T10" fmla="*/ 15709 w 21600"/>
              <a:gd name="T11" fmla="*/ 15780 h 21600"/>
              <a:gd name="T12" fmla="*/ 8836 w 21600"/>
              <a:gd name="T13" fmla="*/ 4937 h 21600"/>
              <a:gd name="T14" fmla="*/ 15709 w 21600"/>
              <a:gd name="T15" fmla="*/ 15780 h 21600"/>
              <a:gd name="T16" fmla="*/ 9697 w 21600"/>
              <a:gd name="T17" fmla="*/ 20618 h 21600"/>
              <a:gd name="T18" fmla="*/ 6558 w 21600"/>
              <a:gd name="T19" fmla="*/ 19636 h 21600"/>
              <a:gd name="T20" fmla="*/ 6339 w 21600"/>
              <a:gd name="T21" fmla="*/ 18655 h 21600"/>
              <a:gd name="T22" fmla="*/ 8175 w 21600"/>
              <a:gd name="T23" fmla="*/ 14545 h 21600"/>
              <a:gd name="T24" fmla="*/ 9261 w 21600"/>
              <a:gd name="T25" fmla="*/ 18655 h 21600"/>
              <a:gd name="T26" fmla="*/ 982 w 21600"/>
              <a:gd name="T27" fmla="*/ 12764 h 21600"/>
              <a:gd name="T28" fmla="*/ 3436 w 21600"/>
              <a:gd name="T29" fmla="*/ 10800 h 21600"/>
              <a:gd name="T30" fmla="*/ 3436 w 21600"/>
              <a:gd name="T31" fmla="*/ 9818 h 21600"/>
              <a:gd name="T32" fmla="*/ 982 w 21600"/>
              <a:gd name="T33" fmla="*/ 8836 h 21600"/>
              <a:gd name="T34" fmla="*/ 2945 w 21600"/>
              <a:gd name="T35" fmla="*/ 8345 h 21600"/>
              <a:gd name="T36" fmla="*/ 982 w 21600"/>
              <a:gd name="T37" fmla="*/ 7855 h 21600"/>
              <a:gd name="T38" fmla="*/ 7855 w 21600"/>
              <a:gd name="T39" fmla="*/ 5128 h 21600"/>
              <a:gd name="T40" fmla="*/ 982 w 21600"/>
              <a:gd name="T41" fmla="*/ 12764 h 21600"/>
              <a:gd name="T42" fmla="*/ 18655 w 21600"/>
              <a:gd name="T43" fmla="*/ 1473 h 21600"/>
              <a:gd name="T44" fmla="*/ 15709 w 21600"/>
              <a:gd name="T45" fmla="*/ 1473 h 21600"/>
              <a:gd name="T46" fmla="*/ 8175 w 21600"/>
              <a:gd name="T47" fmla="*/ 4110 h 21600"/>
              <a:gd name="T48" fmla="*/ 0 w 21600"/>
              <a:gd name="T49" fmla="*/ 5891 h 21600"/>
              <a:gd name="T50" fmla="*/ 982 w 21600"/>
              <a:gd name="T51" fmla="*/ 13745 h 21600"/>
              <a:gd name="T52" fmla="*/ 5903 w 21600"/>
              <a:gd name="T53" fmla="*/ 21216 h 21600"/>
              <a:gd name="T54" fmla="*/ 6382 w 21600"/>
              <a:gd name="T55" fmla="*/ 21600 h 21600"/>
              <a:gd name="T56" fmla="*/ 10800 w 21600"/>
              <a:gd name="T57" fmla="*/ 21109 h 21600"/>
              <a:gd name="T58" fmla="*/ 10788 w 21600"/>
              <a:gd name="T59" fmla="*/ 21003 h 21600"/>
              <a:gd name="T60" fmla="*/ 15709 w 21600"/>
              <a:gd name="T61" fmla="*/ 16805 h 21600"/>
              <a:gd name="T62" fmla="*/ 17182 w 21600"/>
              <a:gd name="T63" fmla="*/ 18655 h 21600"/>
              <a:gd name="T64" fmla="*/ 18655 w 21600"/>
              <a:gd name="T65" fmla="*/ 12273 h 21600"/>
              <a:gd name="T66" fmla="*/ 18655 w 21600"/>
              <a:gd name="T67" fmla="*/ 6382 h 21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00"/>
              <a:gd name="T103" fmla="*/ 0 h 21600"/>
              <a:gd name="T104" fmla="*/ 21600 w 21600"/>
              <a:gd name="T105" fmla="*/ 21600 h 216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9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5" y="14545"/>
                </a:lnTo>
                <a:lnTo>
                  <a:pt x="8359" y="14601"/>
                </a:lnTo>
                <a:lnTo>
                  <a:pt x="9261" y="18655"/>
                </a:lnTo>
                <a:cubicBezTo>
                  <a:pt x="9261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0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60"/>
                  <a:pt x="17995" y="0"/>
                  <a:pt x="17182" y="0"/>
                </a:cubicBezTo>
                <a:cubicBezTo>
                  <a:pt x="16368" y="0"/>
                  <a:pt x="15709" y="660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7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0"/>
                  <a:pt x="10800" y="21109"/>
                </a:cubicBezTo>
                <a:cubicBezTo>
                  <a:pt x="10800" y="21073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4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6"/>
                  <a:pt x="16368" y="18655"/>
                  <a:pt x="17182" y="18655"/>
                </a:cubicBezTo>
                <a:cubicBezTo>
                  <a:pt x="17995" y="18655"/>
                  <a:pt x="18655" y="17996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0097A7"/>
          </a:solidFill>
          <a:ln w="12700" cap="flat" cmpd="sng">
            <a:solidFill>
              <a:srgbClr val="0097A7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lIns="28575" tIns="28575" rIns="28575" bIns="28575" anchor="ctr"/>
          <a:lstStyle/>
          <a:p>
            <a:endParaRPr lang="fr-FR"/>
          </a:p>
        </p:txBody>
      </p:sp>
      <p:sp>
        <p:nvSpPr>
          <p:cNvPr id="43015" name="Google Shape;327;p29"/>
          <p:cNvSpPr>
            <a:spLocks/>
          </p:cNvSpPr>
          <p:nvPr/>
        </p:nvSpPr>
        <p:spPr bwMode="auto">
          <a:xfrm>
            <a:off x="4141788" y="2200275"/>
            <a:ext cx="492125" cy="493713"/>
          </a:xfrm>
          <a:custGeom>
            <a:avLst/>
            <a:gdLst>
              <a:gd name="T0" fmla="*/ 11291 w 21600"/>
              <a:gd name="T1" fmla="*/ 20593 h 21600"/>
              <a:gd name="T2" fmla="*/ 11291 w 21600"/>
              <a:gd name="T3" fmla="*/ 19145 h 21600"/>
              <a:gd name="T4" fmla="*/ 10800 w 21600"/>
              <a:gd name="T5" fmla="*/ 18655 h 21600"/>
              <a:gd name="T6" fmla="*/ 10309 w 21600"/>
              <a:gd name="T7" fmla="*/ 19145 h 21600"/>
              <a:gd name="T8" fmla="*/ 10309 w 21600"/>
              <a:gd name="T9" fmla="*/ 20593 h 21600"/>
              <a:gd name="T10" fmla="*/ 1006 w 21600"/>
              <a:gd name="T11" fmla="*/ 11291 h 21600"/>
              <a:gd name="T12" fmla="*/ 2455 w 21600"/>
              <a:gd name="T13" fmla="*/ 11291 h 21600"/>
              <a:gd name="T14" fmla="*/ 2945 w 21600"/>
              <a:gd name="T15" fmla="*/ 10800 h 21600"/>
              <a:gd name="T16" fmla="*/ 2455 w 21600"/>
              <a:gd name="T17" fmla="*/ 10309 h 21600"/>
              <a:gd name="T18" fmla="*/ 1006 w 21600"/>
              <a:gd name="T19" fmla="*/ 10309 h 21600"/>
              <a:gd name="T20" fmla="*/ 10309 w 21600"/>
              <a:gd name="T21" fmla="*/ 1007 h 21600"/>
              <a:gd name="T22" fmla="*/ 10309 w 21600"/>
              <a:gd name="T23" fmla="*/ 2455 h 21600"/>
              <a:gd name="T24" fmla="*/ 10800 w 21600"/>
              <a:gd name="T25" fmla="*/ 2945 h 21600"/>
              <a:gd name="T26" fmla="*/ 11291 w 21600"/>
              <a:gd name="T27" fmla="*/ 2455 h 21600"/>
              <a:gd name="T28" fmla="*/ 11291 w 21600"/>
              <a:gd name="T29" fmla="*/ 1007 h 21600"/>
              <a:gd name="T30" fmla="*/ 20594 w 21600"/>
              <a:gd name="T31" fmla="*/ 10309 h 21600"/>
              <a:gd name="T32" fmla="*/ 19145 w 21600"/>
              <a:gd name="T33" fmla="*/ 10309 h 21600"/>
              <a:gd name="T34" fmla="*/ 18655 w 21600"/>
              <a:gd name="T35" fmla="*/ 10800 h 21600"/>
              <a:gd name="T36" fmla="*/ 19145 w 21600"/>
              <a:gd name="T37" fmla="*/ 11291 h 21600"/>
              <a:gd name="T38" fmla="*/ 20594 w 21600"/>
              <a:gd name="T39" fmla="*/ 11291 h 21600"/>
              <a:gd name="T40" fmla="*/ 11291 w 21600"/>
              <a:gd name="T41" fmla="*/ 20593 h 21600"/>
              <a:gd name="T42" fmla="*/ 10800 w 21600"/>
              <a:gd name="T43" fmla="*/ 0 h 21600"/>
              <a:gd name="T44" fmla="*/ 0 w 21600"/>
              <a:gd name="T45" fmla="*/ 10800 h 21600"/>
              <a:gd name="T46" fmla="*/ 10800 w 21600"/>
              <a:gd name="T47" fmla="*/ 21600 h 21600"/>
              <a:gd name="T48" fmla="*/ 21600 w 21600"/>
              <a:gd name="T49" fmla="*/ 10800 h 21600"/>
              <a:gd name="T50" fmla="*/ 10800 w 21600"/>
              <a:gd name="T51" fmla="*/ 0 h 21600"/>
              <a:gd name="T52" fmla="*/ 14966 w 21600"/>
              <a:gd name="T53" fmla="*/ 6635 h 21600"/>
              <a:gd name="T54" fmla="*/ 12189 w 21600"/>
              <a:gd name="T55" fmla="*/ 12188 h 21600"/>
              <a:gd name="T56" fmla="*/ 6634 w 21600"/>
              <a:gd name="T57" fmla="*/ 14966 h 21600"/>
              <a:gd name="T58" fmla="*/ 9411 w 21600"/>
              <a:gd name="T59" fmla="*/ 9412 h 21600"/>
              <a:gd name="T60" fmla="*/ 14966 w 21600"/>
              <a:gd name="T61" fmla="*/ 6635 h 21600"/>
              <a:gd name="T62" fmla="*/ 4552 w 21600"/>
              <a:gd name="T63" fmla="*/ 17049 h 21600"/>
              <a:gd name="T64" fmla="*/ 12883 w 21600"/>
              <a:gd name="T65" fmla="*/ 12883 h 21600"/>
              <a:gd name="T66" fmla="*/ 17048 w 21600"/>
              <a:gd name="T67" fmla="*/ 4551 h 21600"/>
              <a:gd name="T68" fmla="*/ 8717 w 21600"/>
              <a:gd name="T69" fmla="*/ 8717 h 21600"/>
              <a:gd name="T70" fmla="*/ 4552 w 21600"/>
              <a:gd name="T71" fmla="*/ 17049 h 21600"/>
              <a:gd name="T72" fmla="*/ 11494 w 21600"/>
              <a:gd name="T73" fmla="*/ 11494 h 21600"/>
              <a:gd name="T74" fmla="*/ 11494 w 21600"/>
              <a:gd name="T75" fmla="*/ 10106 h 21600"/>
              <a:gd name="T76" fmla="*/ 10106 w 21600"/>
              <a:gd name="T77" fmla="*/ 10106 h 21600"/>
              <a:gd name="T78" fmla="*/ 10106 w 21600"/>
              <a:gd name="T79" fmla="*/ 11494 h 21600"/>
              <a:gd name="T80" fmla="*/ 11494 w 21600"/>
              <a:gd name="T81" fmla="*/ 11494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600"/>
              <a:gd name="T124" fmla="*/ 0 h 21600"/>
              <a:gd name="T125" fmla="*/ 21600 w 21600"/>
              <a:gd name="T126" fmla="*/ 21600 h 216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6" y="16320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6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4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4" y="16320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6" y="6635"/>
                </a:moveTo>
                <a:lnTo>
                  <a:pt x="12189" y="12188"/>
                </a:lnTo>
                <a:lnTo>
                  <a:pt x="6634" y="14966"/>
                </a:lnTo>
                <a:lnTo>
                  <a:pt x="9411" y="9412"/>
                </a:lnTo>
                <a:cubicBezTo>
                  <a:pt x="9411" y="9412"/>
                  <a:pt x="14966" y="6635"/>
                  <a:pt x="14966" y="6635"/>
                </a:cubicBezTo>
                <a:close/>
                <a:moveTo>
                  <a:pt x="4552" y="17049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9"/>
                  <a:pt x="4552" y="17049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rgbClr val="4E4E99"/>
          </a:solidFill>
          <a:ln w="12700" cap="flat" cmpd="sng">
            <a:solidFill>
              <a:srgbClr val="4E4E9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lIns="28575" tIns="28575" rIns="28575" bIns="28575" anchor="ctr"/>
          <a:lstStyle/>
          <a:p>
            <a:endParaRPr lang="fr-FR"/>
          </a:p>
        </p:txBody>
      </p:sp>
      <p:sp>
        <p:nvSpPr>
          <p:cNvPr id="43016" name="Google Shape;328;p29"/>
          <p:cNvSpPr txBox="1">
            <a:spLocks noChangeArrowheads="1"/>
          </p:cNvSpPr>
          <p:nvPr/>
        </p:nvSpPr>
        <p:spPr bwMode="auto">
          <a:xfrm>
            <a:off x="466725" y="1163638"/>
            <a:ext cx="81756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25" tIns="25700" rIns="51425" bIns="25700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La collaboration peut être définie comme suit : </a:t>
            </a:r>
            <a:r>
              <a:rPr lang="fr-FR" i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“Action de collaborer, de participer à une œuvre avec d'autres”</a:t>
            </a:r>
            <a:r>
              <a:rPr lang="fr-FR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*. La collaboration entre membres est au coeur de l'activité d'une association car elle est, par définition, un collectif de personnes, rassemblées pour agir pour un même projet</a:t>
            </a: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endParaRPr lang="fr-FR" sz="11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17" name="Google Shape;329;p29"/>
          <p:cNvSpPr txBox="1">
            <a:spLocks noChangeArrowheads="1"/>
          </p:cNvSpPr>
          <p:nvPr/>
        </p:nvSpPr>
        <p:spPr bwMode="auto">
          <a:xfrm>
            <a:off x="466725" y="4503738"/>
            <a:ext cx="1465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25" tIns="25700" rIns="51425" bIns="25700"/>
          <a:lstStyle/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fr-FR" sz="1100" i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*Source - Larousse</a:t>
            </a: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endParaRPr lang="fr-FR" sz="1100" i="1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018" name="Google Shape;330;p29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43019" name="Google Shape;331;p29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43020" name="Google Shape;332;p29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43022" name="Google Shape;333;p29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23" name="Google Shape;334;p29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43021" name="Google Shape;335;p29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Google Shape;710;p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77800"/>
            <a:ext cx="3825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06" name="Google Shape;711;p56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98318" name="Google Shape;712;p56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98319" name="Google Shape;713;p56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98321" name="Google Shape;714;p56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322" name="Google Shape;715;p56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98320" name="Google Shape;716;p56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8307" name="Google Shape;717;p5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13" y="877888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Google Shape;718;p56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898650"/>
            <a:ext cx="9715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Google Shape;719;p56"/>
          <p:cNvSpPr txBox="1">
            <a:spLocks noChangeArrowheads="1"/>
          </p:cNvSpPr>
          <p:nvPr/>
        </p:nvSpPr>
        <p:spPr bwMode="auto">
          <a:xfrm>
            <a:off x="708025" y="2449513"/>
            <a:ext cx="971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>
                <a:latin typeface="Economica"/>
                <a:ea typeface="Economica"/>
                <a:cs typeface="Economica"/>
                <a:sym typeface="Economica"/>
              </a:rPr>
              <a:t>Corona Café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>
                <a:latin typeface="Economica"/>
                <a:ea typeface="Economica"/>
                <a:cs typeface="Economica"/>
                <a:sym typeface="Economica"/>
              </a:rPr>
              <a:t>9h</a:t>
            </a:r>
          </a:p>
        </p:txBody>
      </p:sp>
      <p:pic>
        <p:nvPicPr>
          <p:cNvPr id="98310" name="Google Shape;720;p5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9788" y="619125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Google Shape;721;p5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8450" y="877888"/>
            <a:ext cx="2314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Google Shape;722;p56"/>
          <p:cNvSpPr txBox="1">
            <a:spLocks noChangeArrowheads="1"/>
          </p:cNvSpPr>
          <p:nvPr/>
        </p:nvSpPr>
        <p:spPr bwMode="auto">
          <a:xfrm>
            <a:off x="5272088" y="2144713"/>
            <a:ext cx="1069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>
                <a:latin typeface="Economica"/>
                <a:ea typeface="Economica"/>
                <a:cs typeface="Economica"/>
                <a:sym typeface="Economica"/>
              </a:rPr>
              <a:t>Corona Café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>
                <a:latin typeface="Economica"/>
                <a:ea typeface="Economica"/>
                <a:cs typeface="Economica"/>
                <a:sym typeface="Economica"/>
              </a:rPr>
              <a:t>13h30</a:t>
            </a:r>
          </a:p>
        </p:txBody>
      </p:sp>
      <p:sp>
        <p:nvSpPr>
          <p:cNvPr id="98313" name="Google Shape;723;p56"/>
          <p:cNvSpPr txBox="1">
            <a:spLocks noChangeArrowheads="1"/>
          </p:cNvSpPr>
          <p:nvPr/>
        </p:nvSpPr>
        <p:spPr bwMode="auto">
          <a:xfrm>
            <a:off x="7702550" y="3536950"/>
            <a:ext cx="550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latin typeface="Economica"/>
                <a:ea typeface="Economica"/>
                <a:cs typeface="Economica"/>
                <a:sym typeface="Economica"/>
              </a:rPr>
              <a:t>13h30</a:t>
            </a:r>
          </a:p>
        </p:txBody>
      </p:sp>
      <p:pic>
        <p:nvPicPr>
          <p:cNvPr id="98314" name="Google Shape;724;p56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675" y="3249613"/>
            <a:ext cx="81883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5" name="Google Shape;725;p56"/>
          <p:cNvSpPr txBox="1"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CRÉER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LA CONVIVIALITÉ, </a:t>
            </a: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TROUVER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 LE BON RYTHME</a:t>
            </a:r>
            <a:endParaRPr lang="fr-FR" sz="1100">
              <a:solidFill>
                <a:srgbClr val="4E4E99"/>
              </a:solidFill>
            </a:endParaRPr>
          </a:p>
        </p:txBody>
      </p:sp>
      <p:sp>
        <p:nvSpPr>
          <p:cNvPr id="98316" name="Google Shape;726;p56"/>
          <p:cNvSpPr txBox="1">
            <a:spLocks noChangeArrowheads="1"/>
          </p:cNvSpPr>
          <p:nvPr/>
        </p:nvSpPr>
        <p:spPr bwMode="auto">
          <a:xfrm>
            <a:off x="7086600" y="2449513"/>
            <a:ext cx="151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>
                <a:latin typeface="Economica"/>
                <a:ea typeface="Economica"/>
                <a:cs typeface="Economica"/>
                <a:sym typeface="Economica"/>
              </a:rPr>
              <a:t>Café d’équipe du lundi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fr-FR">
                <a:latin typeface="Economica"/>
                <a:ea typeface="Economica"/>
                <a:cs typeface="Economica"/>
                <a:sym typeface="Economica"/>
              </a:rPr>
              <a:t>9h-11h</a:t>
            </a:r>
          </a:p>
        </p:txBody>
      </p:sp>
      <p:sp>
        <p:nvSpPr>
          <p:cNvPr id="98317" name="Google Shape;727;p56"/>
          <p:cNvSpPr txBox="1">
            <a:spLocks noChangeArrowheads="1"/>
          </p:cNvSpPr>
          <p:nvPr/>
        </p:nvSpPr>
        <p:spPr bwMode="auto">
          <a:xfrm>
            <a:off x="595313" y="1117600"/>
            <a:ext cx="795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DES IDÉES</a:t>
            </a:r>
            <a:endParaRPr lang="fr-FR" sz="1500" b="1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/>
          <p:nvPr/>
        </p:nvSpPr>
        <p:spPr>
          <a:xfrm>
            <a:off x="457200" y="1116013"/>
            <a:ext cx="8486775" cy="3382962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fr" sz="1800" b="1" kern="0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Une bonne collaboration permettra : </a:t>
            </a:r>
            <a:endParaRPr sz="1800" kern="0"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endParaRPr sz="1500" b="1" kern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-2730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Open Sans"/>
              <a:buChar char="✓"/>
              <a:defRPr/>
            </a:pPr>
            <a:r>
              <a:rPr lang="fr" sz="1500" ker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L’implication de tous les bénévoles dans les projets de l’association</a:t>
            </a:r>
            <a:endParaRPr sz="1500" kern="0"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-2032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/>
            </a:pPr>
            <a:endParaRPr sz="1500" kern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-2730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Open Sans"/>
              <a:buChar char="✓"/>
              <a:defRPr/>
            </a:pPr>
            <a:r>
              <a:rPr lang="fr" sz="1500" ker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Un effacement de la distance entre les bénévoles et l’association</a:t>
            </a:r>
            <a:endParaRPr sz="1500" kern="0">
              <a:latin typeface="Open Sans"/>
              <a:ea typeface="Open Sans"/>
              <a:cs typeface="Open Sans"/>
              <a:sym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endParaRPr sz="1500" kern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-2730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Open Sans"/>
              <a:buChar char="✓"/>
              <a:defRPr/>
            </a:pPr>
            <a:r>
              <a:rPr lang="fr" sz="1500" ker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L’organisation et la gestion des projets à plusieurs et à distance</a:t>
            </a:r>
            <a:endParaRPr sz="1500" kern="0"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-2032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/>
            </a:pPr>
            <a:endParaRPr sz="1500" kern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-2730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Open Sans"/>
              <a:buChar char="✓"/>
              <a:defRPr/>
            </a:pPr>
            <a:r>
              <a:rPr lang="fr" sz="1500" ker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La garantie d’une gouvernance horizontale en faisant bien circuler l’information</a:t>
            </a:r>
            <a:endParaRPr sz="1500" kern="0"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-2032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/>
            </a:pPr>
            <a:endParaRPr sz="1500" kern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9400" indent="-2730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Open Sans"/>
              <a:buChar char="✓"/>
              <a:defRPr/>
            </a:pPr>
            <a:r>
              <a:rPr lang="fr" sz="1500" ker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La valorisation de l</a:t>
            </a:r>
            <a:r>
              <a:rPr lang="fr" sz="1500" i="1" ker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’intelligence collective*</a:t>
            </a:r>
            <a:endParaRPr sz="1500" kern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58" name="Google Shape;341;p30"/>
          <p:cNvSpPr txBox="1">
            <a:spLocks noChangeArrowheads="1"/>
          </p:cNvSpPr>
          <p:nvPr/>
        </p:nvSpPr>
        <p:spPr bwMode="auto">
          <a:xfrm>
            <a:off x="528638" y="4200525"/>
            <a:ext cx="83439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fr-FR" sz="1100" i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*Intelligence collective : concept qui indique qu’en mettant en commun toutes les compétences des membres d’un groupe, on puisse faire plus qu’en additionnant les compétences de chacun. </a:t>
            </a:r>
            <a:endParaRPr lang="fr-FR" sz="11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059" name="Google Shape;342;p30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45061" name="Google Shape;343;p30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45062" name="Google Shape;344;p30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45064" name="Google Shape;345;p30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65" name="Google Shape;346;p30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45063" name="Google Shape;347;p30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0" name="Google Shape;348;p30"/>
          <p:cNvSpPr txBox="1">
            <a:spLocks noChangeArrowheads="1"/>
          </p:cNvSpPr>
          <p:nvPr/>
        </p:nvSpPr>
        <p:spPr bwMode="auto">
          <a:xfrm>
            <a:off x="0" y="0"/>
            <a:ext cx="9144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COLLABORATION :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CE QUE L’ON VISE </a:t>
            </a:r>
            <a:endParaRPr lang="fr-FR" sz="1100">
              <a:solidFill>
                <a:srgbClr val="4E4E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Google Shape;353;p31"/>
          <p:cNvPicPr preferRelativeResize="0">
            <a:picLocks noChangeAspect="1" noChangeArrowheads="1"/>
          </p:cNvPicPr>
          <p:nvPr/>
        </p:nvPicPr>
        <p:blipFill>
          <a:blip r:embed="rId3"/>
          <a:srcRect b="1562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Google Shape;354;p3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E4E99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fr-FR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7" name="Google Shape;355;p31"/>
          <p:cNvSpPr txBox="1">
            <a:spLocks noChangeArrowheads="1"/>
          </p:cNvSpPr>
          <p:nvPr/>
        </p:nvSpPr>
        <p:spPr bwMode="auto">
          <a:xfrm>
            <a:off x="0" y="2105025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4800"/>
              <a:buFont typeface="Arial" charset="0"/>
              <a:buNone/>
            </a:pPr>
            <a:r>
              <a:rPr lang="fr-FR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Faire des réunions à distance</a:t>
            </a:r>
            <a:endParaRPr lang="fr-FR"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360;p32"/>
          <p:cNvSpPr txBox="1">
            <a:spLocks noChangeArrowheads="1"/>
          </p:cNvSpPr>
          <p:nvPr/>
        </p:nvSpPr>
        <p:spPr bwMode="auto">
          <a:xfrm>
            <a:off x="0" y="33338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RÉALISER UNE RÉUNION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DISTANCE</a:t>
            </a: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154" name="Google Shape;361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Google Shape;362;p32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BONNES PRATIQUES</a:t>
            </a:r>
            <a:endParaRPr lang="fr-FR" sz="1500" b="1" u="sng"/>
          </a:p>
        </p:txBody>
      </p:sp>
      <p:sp>
        <p:nvSpPr>
          <p:cNvPr id="363" name="Google Shape;363;p32"/>
          <p:cNvSpPr txBox="1"/>
          <p:nvPr/>
        </p:nvSpPr>
        <p:spPr>
          <a:xfrm>
            <a:off x="1797050" y="1243013"/>
            <a:ext cx="6751638" cy="3103562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marL="342900" indent="-2667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600"/>
              <a:buFont typeface="Open Sans"/>
              <a:buChar char="●"/>
              <a:defRPr/>
            </a:pPr>
            <a:r>
              <a:rPr lang="fr" sz="16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Vérifier les aspects techniques de la visioconférence en amont de la réunion </a:t>
            </a: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667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600"/>
              <a:buFont typeface="Open Sans"/>
              <a:buChar char="●"/>
              <a:defRPr/>
            </a:pPr>
            <a:r>
              <a:rPr lang="fr" sz="16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Avoir un ordre du jour précis</a:t>
            </a: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667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600"/>
              <a:buFont typeface="Open Sans"/>
              <a:buChar char="●"/>
              <a:defRPr/>
            </a:pPr>
            <a:r>
              <a:rPr lang="fr" sz="16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Fixer une durée à la réunion, et s’y tenir (idéalement moins de deux heures)</a:t>
            </a: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667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600"/>
              <a:buFont typeface="Open Sans"/>
              <a:buChar char="●"/>
              <a:defRPr/>
            </a:pPr>
            <a:r>
              <a:rPr lang="fr" sz="16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Bien définir les rôles en amont de la réunion : un(e) ou plusieur(e)s scribe(s), un(e) maître(sse) du temps et un(e) animateur(trice)</a:t>
            </a: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266700" fontAlgn="auto">
              <a:spcBef>
                <a:spcPts val="0"/>
              </a:spcBef>
              <a:spcAft>
                <a:spcPts val="0"/>
              </a:spcAft>
              <a:buClr>
                <a:srgbClr val="4E4E99"/>
              </a:buClr>
              <a:buSzPts val="1600"/>
              <a:buFont typeface="Open Sans"/>
              <a:buChar char="●"/>
              <a:defRPr/>
            </a:pPr>
            <a:r>
              <a:rPr lang="fr" sz="1600" kern="0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Rédiger et envoyer à tous un compte rendu de la réunion</a:t>
            </a:r>
            <a:endParaRPr sz="1600" kern="0">
              <a:solidFill>
                <a:srgbClr val="4E4E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157" name="Google Shape;364;p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" y="2241550"/>
            <a:ext cx="6889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8" name="Google Shape;365;p32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49159" name="Google Shape;366;p32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49160" name="Google Shape;367;p32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49162" name="Google Shape;368;p32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63" name="Google Shape;369;p32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49161" name="Google Shape;370;p32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1" name="Google Shape;375;p33"/>
          <p:cNvCxnSpPr>
            <a:cxnSpLocks noChangeShapeType="1"/>
          </p:cNvCxnSpPr>
          <p:nvPr/>
        </p:nvCxnSpPr>
        <p:spPr bwMode="auto">
          <a:xfrm>
            <a:off x="4572000" y="1244600"/>
            <a:ext cx="0" cy="2914650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51202" name="Google Shape;376;p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0" y="3005138"/>
            <a:ext cx="148113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Google Shape;377;p33"/>
          <p:cNvSpPr>
            <a:spLocks noChangeArrowheads="1"/>
          </p:cNvSpPr>
          <p:nvPr/>
        </p:nvSpPr>
        <p:spPr bwMode="auto">
          <a:xfrm>
            <a:off x="1330325" y="1517650"/>
            <a:ext cx="18557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LIBRE ET GRATUIT </a:t>
            </a:r>
            <a:r>
              <a:rPr lang="fr-FR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FRAMATALK</a:t>
            </a:r>
            <a:endParaRPr lang="fr-FR" b="1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204" name="Google Shape;378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Google Shape;379;p33"/>
          <p:cNvSpPr txBox="1">
            <a:spLocks noChangeArrowheads="1"/>
          </p:cNvSpPr>
          <p:nvPr/>
        </p:nvSpPr>
        <p:spPr bwMode="auto">
          <a:xfrm>
            <a:off x="0" y="33338"/>
            <a:ext cx="91440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RÉALISER UNE RÉUNION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DISTANCE</a:t>
            </a:r>
            <a:endParaRPr lang="fr-FR" sz="1100">
              <a:solidFill>
                <a:srgbClr val="4E4E99"/>
              </a:solidFill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5175250" y="1414463"/>
            <a:ext cx="3373438" cy="2573337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CET OUTIL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Simplicité d’utilisation et de partage (lien unique par réunion à envoyer aux participant(e)s)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Pas nécessaire de créer un compte pour créer une visioconférence ou pour y participer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Outil de chat intégré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demander à prendre la parole directement dans la visioconférence sans couper la personne qui parle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07" name="Google Shape;381;p33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51208" name="Google Shape;382;p33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51209" name="Google Shape;383;p33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51210" name="Google Shape;384;p33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51212" name="Google Shape;385;p33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13" name="Google Shape;386;p33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51211" name="Google Shape;387;p33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49" name="Google Shape;392;p34"/>
          <p:cNvCxnSpPr>
            <a:cxnSpLocks noChangeShapeType="1"/>
          </p:cNvCxnSpPr>
          <p:nvPr/>
        </p:nvCxnSpPr>
        <p:spPr bwMode="auto">
          <a:xfrm>
            <a:off x="4572000" y="1244600"/>
            <a:ext cx="0" cy="2914650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53250" name="Google Shape;393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Google Shape;394;p34"/>
          <p:cNvSpPr txBox="1">
            <a:spLocks noChangeArrowheads="1"/>
          </p:cNvSpPr>
          <p:nvPr/>
        </p:nvSpPr>
        <p:spPr bwMode="auto">
          <a:xfrm>
            <a:off x="0" y="33338"/>
            <a:ext cx="91440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RÉALISER UNE RÉUNION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DISTANCE</a:t>
            </a:r>
            <a:endParaRPr lang="fr-FR" sz="1100">
              <a:solidFill>
                <a:srgbClr val="4E4E99"/>
              </a:solidFill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34"/>
          <p:cNvSpPr txBox="1"/>
          <p:nvPr/>
        </p:nvSpPr>
        <p:spPr>
          <a:xfrm>
            <a:off x="5175250" y="1244600"/>
            <a:ext cx="33734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CET OUTIL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Simplicité d’utilisation 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Outil de chat intégré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Appels vidéo en HD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partager son écran (pour des démonstrations d’outils par exemple)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d’enregistrer un appel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253" name="Google Shape;396;p34" descr="https://tse3.mm.bing.net/th?id=OIP.B4qYQu2nlSbf-8CqMhnUcQHaFg&amp;pid=Api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1763" y="2659063"/>
            <a:ext cx="17430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Google Shape;397;p34"/>
          <p:cNvSpPr>
            <a:spLocks noChangeArrowheads="1"/>
          </p:cNvSpPr>
          <p:nvPr/>
        </p:nvSpPr>
        <p:spPr bwMode="auto">
          <a:xfrm>
            <a:off x="1306513" y="1244600"/>
            <a:ext cx="19335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PROPRIÉTAIRE ET GRATUIT </a:t>
            </a:r>
            <a:r>
              <a:rPr lang="fr-FR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SKYPE</a:t>
            </a:r>
            <a:endParaRPr lang="fr-FR" b="1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55" name="Google Shape;398;p34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53256" name="Google Shape;399;p34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53257" name="Google Shape;400;p34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53258" name="Google Shape;401;p34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53260" name="Google Shape;402;p34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261" name="Google Shape;403;p34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53259" name="Google Shape;404;p34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297" name="Google Shape;409;p35"/>
          <p:cNvCxnSpPr>
            <a:cxnSpLocks noChangeShapeType="1"/>
          </p:cNvCxnSpPr>
          <p:nvPr/>
        </p:nvCxnSpPr>
        <p:spPr bwMode="auto">
          <a:xfrm>
            <a:off x="4572000" y="1244600"/>
            <a:ext cx="0" cy="2914650"/>
          </a:xfrm>
          <a:prstGeom prst="straightConnector1">
            <a:avLst/>
          </a:prstGeom>
          <a:noFill/>
          <a:ln w="19050">
            <a:solidFill>
              <a:srgbClr val="4E4E99"/>
            </a:solidFill>
            <a:miter lim="800000"/>
            <a:headEnd type="none" w="sm" len="sm"/>
            <a:tailEnd type="none" w="sm" len="sm"/>
          </a:ln>
        </p:spPr>
      </p:cxnSp>
      <p:pic>
        <p:nvPicPr>
          <p:cNvPr id="55298" name="Google Shape;410;p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36525"/>
            <a:ext cx="465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Google Shape;411;p35"/>
          <p:cNvSpPr txBox="1">
            <a:spLocks noChangeArrowheads="1"/>
          </p:cNvSpPr>
          <p:nvPr/>
        </p:nvSpPr>
        <p:spPr bwMode="auto">
          <a:xfrm>
            <a:off x="0" y="33338"/>
            <a:ext cx="91440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r>
              <a:rPr lang="fr-FR" sz="2800" b="1">
                <a:solidFill>
                  <a:srgbClr val="299BA5"/>
                </a:solidFill>
                <a:latin typeface="Open Sans"/>
                <a:ea typeface="Open Sans"/>
                <a:cs typeface="Open Sans"/>
                <a:sym typeface="Open Sans"/>
              </a:rPr>
              <a:t>RÉALISER UNE RÉUNION </a:t>
            </a:r>
            <a:r>
              <a:rPr lang="fr-FR" sz="2800" b="1">
                <a:solidFill>
                  <a:srgbClr val="4E4E99"/>
                </a:solidFill>
                <a:latin typeface="Open Sans"/>
                <a:ea typeface="Open Sans"/>
                <a:cs typeface="Open Sans"/>
                <a:sym typeface="Open Sans"/>
              </a:rPr>
              <a:t>À DISTANCE</a:t>
            </a:r>
            <a:endParaRPr lang="fr-FR" sz="1100">
              <a:solidFill>
                <a:srgbClr val="4E4E99"/>
              </a:solidFill>
            </a:endParaRPr>
          </a:p>
          <a:p>
            <a:pPr algn="ctr">
              <a:buClr>
                <a:srgbClr val="000000"/>
              </a:buClr>
              <a:buSzPts val="2800"/>
              <a:buFont typeface="Arial" charset="0"/>
              <a:buNone/>
            </a:pPr>
            <a:endParaRPr lang="fr-FR" sz="2800" b="1">
              <a:solidFill>
                <a:srgbClr val="299B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35"/>
          <p:cNvSpPr txBox="1"/>
          <p:nvPr/>
        </p:nvSpPr>
        <p:spPr>
          <a:xfrm>
            <a:off x="5175250" y="1244600"/>
            <a:ext cx="33734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b="1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LES PLUS DE CET OUTIL :</a:t>
            </a:r>
            <a:endParaRPr sz="1100" kern="0">
              <a:latin typeface="Arial"/>
              <a:ea typeface="Arial"/>
              <a:cs typeface="Arial"/>
              <a:sym typeface="Arial"/>
            </a:endParaRPr>
          </a:p>
          <a:p>
            <a:pPr marL="254000" indent="-177800" fontAlgn="auto">
              <a:spcBef>
                <a:spcPts val="0"/>
              </a:spcBef>
              <a:spcAft>
                <a:spcPts val="0"/>
              </a:spcAft>
              <a:buClr>
                <a:srgbClr val="49D38A"/>
              </a:buClr>
              <a:buSzPts val="1200"/>
              <a:buFont typeface="Arial"/>
              <a:buNone/>
              <a:defRPr/>
            </a:pP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40 min gratuites pour les groupes, tarifs associations au-delà via Solidatech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Stabilité du son et de l’image en HD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Outil de chat intégré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partager son écran (pour des démonstrations d’outils par exemple)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3A858D"/>
              </a:buClr>
              <a:buSzPts val="1200"/>
              <a:buFont typeface="Arial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d’enregistrer un appel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5900" indent="-215900" fontAlgn="auto">
              <a:spcBef>
                <a:spcPts val="0"/>
              </a:spcBef>
              <a:spcAft>
                <a:spcPts val="0"/>
              </a:spcAft>
              <a:buClr>
                <a:srgbClr val="2E2F5E"/>
              </a:buClr>
              <a:buSzPts val="1200"/>
              <a:buFont typeface="Open Sans"/>
              <a:buChar char="•"/>
              <a:defRPr/>
            </a:pPr>
            <a:r>
              <a:rPr lang="fr" sz="1200" kern="0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Possibilité de joindre un appel depuis un fixe/mobile dans tous les pays (son et/ou image)</a:t>
            </a:r>
            <a:endParaRPr sz="1200" kern="0">
              <a:solidFill>
                <a:srgbClr val="2E2F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01" name="Google Shape;413;p35"/>
          <p:cNvSpPr>
            <a:spLocks noChangeArrowheads="1"/>
          </p:cNvSpPr>
          <p:nvPr/>
        </p:nvSpPr>
        <p:spPr bwMode="auto">
          <a:xfrm>
            <a:off x="1306513" y="1244600"/>
            <a:ext cx="19335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5" tIns="34275" rIns="68575" bIns="34275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r>
              <a:rPr lang="fr-FR" b="1">
                <a:solidFill>
                  <a:srgbClr val="2E2F5E"/>
                </a:solidFill>
                <a:latin typeface="Open Sans"/>
                <a:ea typeface="Open Sans"/>
                <a:cs typeface="Open Sans"/>
                <a:sym typeface="Open Sans"/>
              </a:rPr>
              <a:t>L’OUTIL PROPRIÉTAIRE ET PROFESSIONNEL </a:t>
            </a:r>
            <a:r>
              <a:rPr lang="fr-FR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ZOOM</a:t>
            </a:r>
            <a:endParaRPr lang="fr-FR" b="1">
              <a:solidFill>
                <a:srgbClr val="0097A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02" name="Google Shape;414;p35"/>
          <p:cNvSpPr txBox="1">
            <a:spLocks noChangeArrowheads="1"/>
          </p:cNvSpPr>
          <p:nvPr/>
        </p:nvSpPr>
        <p:spPr bwMode="auto">
          <a:xfrm>
            <a:off x="595313" y="628650"/>
            <a:ext cx="7953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595959"/>
              </a:buClr>
              <a:buSzPts val="1200"/>
              <a:buFont typeface="Arial" charset="0"/>
              <a:buNone/>
            </a:pPr>
            <a:r>
              <a:rPr lang="fr-FR" sz="1500" b="1" u="sng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OUTILS</a:t>
            </a:r>
            <a:endParaRPr lang="fr-FR" sz="1500" b="1" u="sng"/>
          </a:p>
        </p:txBody>
      </p:sp>
      <p:grpSp>
        <p:nvGrpSpPr>
          <p:cNvPr id="55303" name="Google Shape;415;p35"/>
          <p:cNvGrpSpPr>
            <a:grpSpLocks/>
          </p:cNvGrpSpPr>
          <p:nvPr/>
        </p:nvGrpSpPr>
        <p:grpSpPr bwMode="auto">
          <a:xfrm>
            <a:off x="0" y="4638675"/>
            <a:ext cx="9134475" cy="504825"/>
            <a:chOff x="0" y="6185075"/>
            <a:chExt cx="12180300" cy="673010"/>
          </a:xfrm>
        </p:grpSpPr>
        <p:sp>
          <p:nvSpPr>
            <p:cNvPr id="55305" name="Google Shape;416;p35"/>
            <p:cNvSpPr>
              <a:spLocks noChangeArrowheads="1"/>
            </p:cNvSpPr>
            <p:nvPr/>
          </p:nvSpPr>
          <p:spPr bwMode="auto">
            <a:xfrm>
              <a:off x="0" y="6240985"/>
              <a:ext cx="12180300" cy="617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68575" tIns="34275" rIns="68575" bIns="34275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fr-FR" sz="1100">
                <a:solidFill>
                  <a:srgbClr val="FFFFFF"/>
                </a:solidFill>
              </a:endParaRPr>
            </a:p>
          </p:txBody>
        </p:sp>
        <p:grpSp>
          <p:nvGrpSpPr>
            <p:cNvPr id="55306" name="Google Shape;417;p35"/>
            <p:cNvGrpSpPr>
              <a:grpSpLocks/>
            </p:cNvGrpSpPr>
            <p:nvPr/>
          </p:nvGrpSpPr>
          <p:grpSpPr bwMode="auto">
            <a:xfrm>
              <a:off x="3851786" y="6341118"/>
              <a:ext cx="1966227" cy="394668"/>
              <a:chOff x="4677820" y="4685492"/>
              <a:chExt cx="1966227" cy="394668"/>
            </a:xfrm>
          </p:grpSpPr>
          <p:pic>
            <p:nvPicPr>
              <p:cNvPr id="55308" name="Google Shape;418;p35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77820" y="4685492"/>
                <a:ext cx="1276527" cy="394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09" name="Google Shape;419;p35"/>
              <p:cNvSpPr txBox="1">
                <a:spLocks noChangeArrowheads="1"/>
              </p:cNvSpPr>
              <p:nvPr/>
            </p:nvSpPr>
            <p:spPr bwMode="auto">
              <a:xfrm>
                <a:off x="5954347" y="4778964"/>
                <a:ext cx="689700" cy="25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75" tIns="34275" rIns="68575" bIns="34275"/>
              <a:lstStyle/>
              <a:p>
                <a:pPr algn="ctr">
                  <a:buClr>
                    <a:srgbClr val="000000"/>
                  </a:buClr>
                  <a:buFont typeface="Arial" charset="0"/>
                  <a:buNone/>
                </a:pPr>
                <a:r>
                  <a:rPr lang="fr-FR" sz="800">
                    <a:latin typeface="Open Sans Light"/>
                    <a:ea typeface="Open Sans Light"/>
                    <a:cs typeface="Open Sans Light"/>
                    <a:sym typeface="Open Sans Light"/>
                  </a:rPr>
                  <a:t>créé par</a:t>
                </a:r>
                <a:endParaRPr lang="fr-FR" sz="1100"/>
              </a:p>
            </p:txBody>
          </p:sp>
        </p:grpSp>
        <p:pic>
          <p:nvPicPr>
            <p:cNvPr id="55307" name="Google Shape;420;p35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7925" y="6185075"/>
              <a:ext cx="2942106" cy="61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04" name="Google Shape;421;p35"/>
          <p:cNvPicPr preferRelativeResize="0">
            <a:picLocks noChangeAspect="1" noChangeArrowheads="1"/>
          </p:cNvPicPr>
          <p:nvPr/>
        </p:nvPicPr>
        <p:blipFill>
          <a:blip r:embed="rId7"/>
          <a:srcRect l="14754" t="32576" r="14284" b="34409"/>
          <a:stretch>
            <a:fillRect/>
          </a:stretch>
        </p:blipFill>
        <p:spPr bwMode="auto">
          <a:xfrm>
            <a:off x="1624013" y="2708275"/>
            <a:ext cx="12985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1633</Words>
  <Application>Microsoft Office PowerPoint</Application>
  <PresentationFormat>Affichage à l'écran (16:9)</PresentationFormat>
  <Paragraphs>318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40" baseType="lpstr">
      <vt:lpstr>Arial</vt:lpstr>
      <vt:lpstr>Open Sans SemiBold</vt:lpstr>
      <vt:lpstr>Open Sans</vt:lpstr>
      <vt:lpstr>Open Sans Light</vt:lpstr>
      <vt:lpstr>Noto Sans Symbols</vt:lpstr>
      <vt:lpstr>Calibri</vt:lpstr>
      <vt:lpstr>Economica</vt:lpstr>
      <vt:lpstr>Simple Light</vt:lpstr>
      <vt:lpstr>Simple Light</vt:lpstr>
      <vt:lpstr>Simple Light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pl</cp:lastModifiedBy>
  <cp:revision>3</cp:revision>
  <dcterms:modified xsi:type="dcterms:W3CDTF">2020-04-01T19:58:01Z</dcterms:modified>
</cp:coreProperties>
</file>